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82" r:id="rId2"/>
    <p:sldId id="256" r:id="rId3"/>
    <p:sldId id="257" r:id="rId4"/>
    <p:sldId id="276" r:id="rId5"/>
    <p:sldId id="280" r:id="rId6"/>
    <p:sldId id="281" r:id="rId7"/>
    <p:sldId id="279" r:id="rId8"/>
    <p:sldId id="277" r:id="rId9"/>
    <p:sldId id="269" r:id="rId10"/>
    <p:sldId id="270" r:id="rId11"/>
    <p:sldId id="271" r:id="rId12"/>
    <p:sldId id="272" r:id="rId13"/>
    <p:sldId id="273" r:id="rId14"/>
    <p:sldId id="274" r:id="rId15"/>
    <p:sldId id="283" r:id="rId16"/>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modifyVerifier cryptProviderType="rsaFull" cryptAlgorithmClass="hash" cryptAlgorithmType="typeAny" cryptAlgorithmSid="4" spinCount="100000" saltData="PbWouDSCaySa2jmGb1r1WA==" hashData="ZRDtF4i+XH7uoHFjen3K1NWPFKo="/>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Orta Stil 2 - Vurgu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5" d="100"/>
          <a:sy n="65" d="100"/>
        </p:scale>
        <p:origin x="-1452" y="-96"/>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Başlık 1"/>
          <p:cNvSpPr>
            <a:spLocks noGrp="1"/>
          </p:cNvSpPr>
          <p:nvPr>
            <p:ph type="ctrTitle"/>
          </p:nvPr>
        </p:nvSpPr>
        <p:spPr>
          <a:xfrm>
            <a:off x="685800" y="2130425"/>
            <a:ext cx="7772400" cy="1470025"/>
          </a:xfrm>
        </p:spPr>
        <p:txBody>
          <a:bodyPr/>
          <a:lstStyle/>
          <a:p>
            <a:r>
              <a:rPr lang="tr-TR" smtClean="0"/>
              <a:t>Asıl başlık stili için tıklatın</a:t>
            </a:r>
            <a:endParaRPr lang="tr-TR"/>
          </a:p>
        </p:txBody>
      </p:sp>
      <p:sp>
        <p:nvSpPr>
          <p:cNvPr id="3" name="Alt Başlık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tr-TR"/>
          </a:p>
        </p:txBody>
      </p:sp>
      <p:sp>
        <p:nvSpPr>
          <p:cNvPr id="4" name="Veri Yer Tutucusu 3"/>
          <p:cNvSpPr>
            <a:spLocks noGrp="1"/>
          </p:cNvSpPr>
          <p:nvPr>
            <p:ph type="dt" sz="half" idx="10"/>
          </p:nvPr>
        </p:nvSpPr>
        <p:spPr/>
        <p:txBody>
          <a:bodyPr/>
          <a:lstStyle/>
          <a:p>
            <a:fld id="{8062A66B-A8BE-44AA-8D53-D0541A3A0BB0}" type="datetimeFigureOut">
              <a:rPr lang="tr-TR" smtClean="0"/>
              <a:t>19.10.2013</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4B1159DE-EA66-48A5-98FC-91BDD438FB62}" type="slidenum">
              <a:rPr lang="tr-TR" smtClean="0"/>
              <a:t>‹#›</a:t>
            </a:fld>
            <a:endParaRPr lang="tr-TR"/>
          </a:p>
        </p:txBody>
      </p:sp>
    </p:spTree>
    <p:extLst>
      <p:ext uri="{BB962C8B-B14F-4D97-AF65-F5344CB8AC3E}">
        <p14:creationId xmlns:p14="http://schemas.microsoft.com/office/powerpoint/2010/main" val="231775670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tr-TR"/>
          </a:p>
        </p:txBody>
      </p:sp>
      <p:sp>
        <p:nvSpPr>
          <p:cNvPr id="3" name="Dikey Metin Yer Tutucusu 2"/>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p>
            <a:fld id="{8062A66B-A8BE-44AA-8D53-D0541A3A0BB0}" type="datetimeFigureOut">
              <a:rPr lang="tr-TR" smtClean="0"/>
              <a:t>19.10.2013</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4B1159DE-EA66-48A5-98FC-91BDD438FB62}" type="slidenum">
              <a:rPr lang="tr-TR" smtClean="0"/>
              <a:t>‹#›</a:t>
            </a:fld>
            <a:endParaRPr lang="tr-TR"/>
          </a:p>
        </p:txBody>
      </p:sp>
    </p:spTree>
    <p:extLst>
      <p:ext uri="{BB962C8B-B14F-4D97-AF65-F5344CB8AC3E}">
        <p14:creationId xmlns:p14="http://schemas.microsoft.com/office/powerpoint/2010/main" val="253474537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Dikey Başlık 1"/>
          <p:cNvSpPr>
            <a:spLocks noGrp="1"/>
          </p:cNvSpPr>
          <p:nvPr>
            <p:ph type="title" orient="vert"/>
          </p:nvPr>
        </p:nvSpPr>
        <p:spPr>
          <a:xfrm>
            <a:off x="6629400" y="274638"/>
            <a:ext cx="2057400" cy="5851525"/>
          </a:xfrm>
        </p:spPr>
        <p:txBody>
          <a:bodyPr vert="eaVert"/>
          <a:lstStyle/>
          <a:p>
            <a:r>
              <a:rPr lang="tr-TR" smtClean="0"/>
              <a:t>Asıl başlık stili için tıklatın</a:t>
            </a:r>
            <a:endParaRPr lang="tr-TR"/>
          </a:p>
        </p:txBody>
      </p:sp>
      <p:sp>
        <p:nvSpPr>
          <p:cNvPr id="3" name="Dikey Metin Yer Tutucusu 2"/>
          <p:cNvSpPr>
            <a:spLocks noGrp="1"/>
          </p:cNvSpPr>
          <p:nvPr>
            <p:ph type="body" orient="vert" idx="1"/>
          </p:nvPr>
        </p:nvSpPr>
        <p:spPr>
          <a:xfrm>
            <a:off x="457200" y="274638"/>
            <a:ext cx="6019800" cy="5851525"/>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p>
            <a:fld id="{8062A66B-A8BE-44AA-8D53-D0541A3A0BB0}" type="datetimeFigureOut">
              <a:rPr lang="tr-TR" smtClean="0"/>
              <a:t>19.10.2013</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4B1159DE-EA66-48A5-98FC-91BDD438FB62}" type="slidenum">
              <a:rPr lang="tr-TR" smtClean="0"/>
              <a:t>‹#›</a:t>
            </a:fld>
            <a:endParaRPr lang="tr-TR"/>
          </a:p>
        </p:txBody>
      </p:sp>
    </p:spTree>
    <p:extLst>
      <p:ext uri="{BB962C8B-B14F-4D97-AF65-F5344CB8AC3E}">
        <p14:creationId xmlns:p14="http://schemas.microsoft.com/office/powerpoint/2010/main" val="47128178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tr-TR"/>
          </a:p>
        </p:txBody>
      </p:sp>
      <p:sp>
        <p:nvSpPr>
          <p:cNvPr id="3" name="İçerik Yer Tutucusu 2"/>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p>
            <a:fld id="{8062A66B-A8BE-44AA-8D53-D0541A3A0BB0}" type="datetimeFigureOut">
              <a:rPr lang="tr-TR" smtClean="0"/>
              <a:t>19.10.2013</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4B1159DE-EA66-48A5-98FC-91BDD438FB62}" type="slidenum">
              <a:rPr lang="tr-TR" smtClean="0"/>
              <a:t>‹#›</a:t>
            </a:fld>
            <a:endParaRPr lang="tr-TR"/>
          </a:p>
        </p:txBody>
      </p:sp>
    </p:spTree>
    <p:extLst>
      <p:ext uri="{BB962C8B-B14F-4D97-AF65-F5344CB8AC3E}">
        <p14:creationId xmlns:p14="http://schemas.microsoft.com/office/powerpoint/2010/main" val="75422107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Başlık 1"/>
          <p:cNvSpPr>
            <a:spLocks noGrp="1"/>
          </p:cNvSpPr>
          <p:nvPr>
            <p:ph type="title"/>
          </p:nvPr>
        </p:nvSpPr>
        <p:spPr>
          <a:xfrm>
            <a:off x="722313" y="4406900"/>
            <a:ext cx="7772400" cy="1362075"/>
          </a:xfrm>
        </p:spPr>
        <p:txBody>
          <a:bodyPr anchor="t"/>
          <a:lstStyle>
            <a:lvl1pPr algn="l">
              <a:defRPr sz="4000" b="1" cap="all"/>
            </a:lvl1pPr>
          </a:lstStyle>
          <a:p>
            <a:r>
              <a:rPr lang="tr-TR" smtClean="0"/>
              <a:t>Asıl başlık stili için tıklatın</a:t>
            </a:r>
            <a:endParaRPr lang="tr-TR"/>
          </a:p>
        </p:txBody>
      </p:sp>
      <p:sp>
        <p:nvSpPr>
          <p:cNvPr id="3" name="Metin Yer Tutucusu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Veri Yer Tutucusu 3"/>
          <p:cNvSpPr>
            <a:spLocks noGrp="1"/>
          </p:cNvSpPr>
          <p:nvPr>
            <p:ph type="dt" sz="half" idx="10"/>
          </p:nvPr>
        </p:nvSpPr>
        <p:spPr/>
        <p:txBody>
          <a:bodyPr/>
          <a:lstStyle/>
          <a:p>
            <a:fld id="{8062A66B-A8BE-44AA-8D53-D0541A3A0BB0}" type="datetimeFigureOut">
              <a:rPr lang="tr-TR" smtClean="0"/>
              <a:t>19.10.2013</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4B1159DE-EA66-48A5-98FC-91BDD438FB62}" type="slidenum">
              <a:rPr lang="tr-TR" smtClean="0"/>
              <a:t>‹#›</a:t>
            </a:fld>
            <a:endParaRPr lang="tr-TR"/>
          </a:p>
        </p:txBody>
      </p:sp>
    </p:spTree>
    <p:extLst>
      <p:ext uri="{BB962C8B-B14F-4D97-AF65-F5344CB8AC3E}">
        <p14:creationId xmlns:p14="http://schemas.microsoft.com/office/powerpoint/2010/main" val="113210272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tr-TR"/>
          </a:p>
        </p:txBody>
      </p:sp>
      <p:sp>
        <p:nvSpPr>
          <p:cNvPr id="3" name="İçerik Yer Tutucusu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İçerik Yer Tutucusu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Veri Yer Tutucusu 4"/>
          <p:cNvSpPr>
            <a:spLocks noGrp="1"/>
          </p:cNvSpPr>
          <p:nvPr>
            <p:ph type="dt" sz="half" idx="10"/>
          </p:nvPr>
        </p:nvSpPr>
        <p:spPr/>
        <p:txBody>
          <a:bodyPr/>
          <a:lstStyle/>
          <a:p>
            <a:fld id="{8062A66B-A8BE-44AA-8D53-D0541A3A0BB0}" type="datetimeFigureOut">
              <a:rPr lang="tr-TR" smtClean="0"/>
              <a:t>19.10.2013</a:t>
            </a:fld>
            <a:endParaRPr lang="tr-TR"/>
          </a:p>
        </p:txBody>
      </p:sp>
      <p:sp>
        <p:nvSpPr>
          <p:cNvPr id="6" name="Altbilgi Yer Tutucusu 5"/>
          <p:cNvSpPr>
            <a:spLocks noGrp="1"/>
          </p:cNvSpPr>
          <p:nvPr>
            <p:ph type="ftr" sz="quarter" idx="11"/>
          </p:nvPr>
        </p:nvSpPr>
        <p:spPr/>
        <p:txBody>
          <a:bodyPr/>
          <a:lstStyle/>
          <a:p>
            <a:endParaRPr lang="tr-TR"/>
          </a:p>
        </p:txBody>
      </p:sp>
      <p:sp>
        <p:nvSpPr>
          <p:cNvPr id="7" name="Slayt Numarası Yer Tutucusu 6"/>
          <p:cNvSpPr>
            <a:spLocks noGrp="1"/>
          </p:cNvSpPr>
          <p:nvPr>
            <p:ph type="sldNum" sz="quarter" idx="12"/>
          </p:nvPr>
        </p:nvSpPr>
        <p:spPr/>
        <p:txBody>
          <a:bodyPr/>
          <a:lstStyle/>
          <a:p>
            <a:fld id="{4B1159DE-EA66-48A5-98FC-91BDD438FB62}" type="slidenum">
              <a:rPr lang="tr-TR" smtClean="0"/>
              <a:t>‹#›</a:t>
            </a:fld>
            <a:endParaRPr lang="tr-TR"/>
          </a:p>
        </p:txBody>
      </p:sp>
    </p:spTree>
    <p:extLst>
      <p:ext uri="{BB962C8B-B14F-4D97-AF65-F5344CB8AC3E}">
        <p14:creationId xmlns:p14="http://schemas.microsoft.com/office/powerpoint/2010/main" val="181437989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lvl1pPr>
              <a:defRPr/>
            </a:lvl1pPr>
          </a:lstStyle>
          <a:p>
            <a:r>
              <a:rPr lang="tr-TR" smtClean="0"/>
              <a:t>Asıl başlık stili için tıklatın</a:t>
            </a:r>
            <a:endParaRPr lang="tr-TR"/>
          </a:p>
        </p:txBody>
      </p:sp>
      <p:sp>
        <p:nvSpPr>
          <p:cNvPr id="3" name="Metin Yer Tutucusu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İçerik Yer Tutucusu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Metin Yer Tutucusu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İçerik Yer Tutucusu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Veri Yer Tutucusu 6"/>
          <p:cNvSpPr>
            <a:spLocks noGrp="1"/>
          </p:cNvSpPr>
          <p:nvPr>
            <p:ph type="dt" sz="half" idx="10"/>
          </p:nvPr>
        </p:nvSpPr>
        <p:spPr/>
        <p:txBody>
          <a:bodyPr/>
          <a:lstStyle/>
          <a:p>
            <a:fld id="{8062A66B-A8BE-44AA-8D53-D0541A3A0BB0}" type="datetimeFigureOut">
              <a:rPr lang="tr-TR" smtClean="0"/>
              <a:t>19.10.2013</a:t>
            </a:fld>
            <a:endParaRPr lang="tr-TR"/>
          </a:p>
        </p:txBody>
      </p:sp>
      <p:sp>
        <p:nvSpPr>
          <p:cNvPr id="8" name="Altbilgi Yer Tutucusu 7"/>
          <p:cNvSpPr>
            <a:spLocks noGrp="1"/>
          </p:cNvSpPr>
          <p:nvPr>
            <p:ph type="ftr" sz="quarter" idx="11"/>
          </p:nvPr>
        </p:nvSpPr>
        <p:spPr/>
        <p:txBody>
          <a:bodyPr/>
          <a:lstStyle/>
          <a:p>
            <a:endParaRPr lang="tr-TR"/>
          </a:p>
        </p:txBody>
      </p:sp>
      <p:sp>
        <p:nvSpPr>
          <p:cNvPr id="9" name="Slayt Numarası Yer Tutucusu 8"/>
          <p:cNvSpPr>
            <a:spLocks noGrp="1"/>
          </p:cNvSpPr>
          <p:nvPr>
            <p:ph type="sldNum" sz="quarter" idx="12"/>
          </p:nvPr>
        </p:nvSpPr>
        <p:spPr/>
        <p:txBody>
          <a:bodyPr/>
          <a:lstStyle/>
          <a:p>
            <a:fld id="{4B1159DE-EA66-48A5-98FC-91BDD438FB62}" type="slidenum">
              <a:rPr lang="tr-TR" smtClean="0"/>
              <a:t>‹#›</a:t>
            </a:fld>
            <a:endParaRPr lang="tr-TR"/>
          </a:p>
        </p:txBody>
      </p:sp>
    </p:spTree>
    <p:extLst>
      <p:ext uri="{BB962C8B-B14F-4D97-AF65-F5344CB8AC3E}">
        <p14:creationId xmlns:p14="http://schemas.microsoft.com/office/powerpoint/2010/main" val="237693572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tr-TR"/>
          </a:p>
        </p:txBody>
      </p:sp>
      <p:sp>
        <p:nvSpPr>
          <p:cNvPr id="3" name="Veri Yer Tutucusu 2"/>
          <p:cNvSpPr>
            <a:spLocks noGrp="1"/>
          </p:cNvSpPr>
          <p:nvPr>
            <p:ph type="dt" sz="half" idx="10"/>
          </p:nvPr>
        </p:nvSpPr>
        <p:spPr/>
        <p:txBody>
          <a:bodyPr/>
          <a:lstStyle/>
          <a:p>
            <a:fld id="{8062A66B-A8BE-44AA-8D53-D0541A3A0BB0}" type="datetimeFigureOut">
              <a:rPr lang="tr-TR" smtClean="0"/>
              <a:t>19.10.2013</a:t>
            </a:fld>
            <a:endParaRPr lang="tr-TR"/>
          </a:p>
        </p:txBody>
      </p:sp>
      <p:sp>
        <p:nvSpPr>
          <p:cNvPr id="4" name="Altbilgi Yer Tutucusu 3"/>
          <p:cNvSpPr>
            <a:spLocks noGrp="1"/>
          </p:cNvSpPr>
          <p:nvPr>
            <p:ph type="ftr" sz="quarter" idx="11"/>
          </p:nvPr>
        </p:nvSpPr>
        <p:spPr/>
        <p:txBody>
          <a:bodyPr/>
          <a:lstStyle/>
          <a:p>
            <a:endParaRPr lang="tr-TR"/>
          </a:p>
        </p:txBody>
      </p:sp>
      <p:sp>
        <p:nvSpPr>
          <p:cNvPr id="5" name="Slayt Numarası Yer Tutucusu 4"/>
          <p:cNvSpPr>
            <a:spLocks noGrp="1"/>
          </p:cNvSpPr>
          <p:nvPr>
            <p:ph type="sldNum" sz="quarter" idx="12"/>
          </p:nvPr>
        </p:nvSpPr>
        <p:spPr/>
        <p:txBody>
          <a:bodyPr/>
          <a:lstStyle/>
          <a:p>
            <a:fld id="{4B1159DE-EA66-48A5-98FC-91BDD438FB62}" type="slidenum">
              <a:rPr lang="tr-TR" smtClean="0"/>
              <a:t>‹#›</a:t>
            </a:fld>
            <a:endParaRPr lang="tr-TR"/>
          </a:p>
        </p:txBody>
      </p:sp>
    </p:spTree>
    <p:extLst>
      <p:ext uri="{BB962C8B-B14F-4D97-AF65-F5344CB8AC3E}">
        <p14:creationId xmlns:p14="http://schemas.microsoft.com/office/powerpoint/2010/main" val="335472050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Veri Yer Tutucusu 1"/>
          <p:cNvSpPr>
            <a:spLocks noGrp="1"/>
          </p:cNvSpPr>
          <p:nvPr>
            <p:ph type="dt" sz="half" idx="10"/>
          </p:nvPr>
        </p:nvSpPr>
        <p:spPr/>
        <p:txBody>
          <a:bodyPr/>
          <a:lstStyle/>
          <a:p>
            <a:fld id="{8062A66B-A8BE-44AA-8D53-D0541A3A0BB0}" type="datetimeFigureOut">
              <a:rPr lang="tr-TR" smtClean="0"/>
              <a:t>19.10.2013</a:t>
            </a:fld>
            <a:endParaRPr lang="tr-TR"/>
          </a:p>
        </p:txBody>
      </p:sp>
      <p:sp>
        <p:nvSpPr>
          <p:cNvPr id="3" name="Altbilgi Yer Tutucusu 2"/>
          <p:cNvSpPr>
            <a:spLocks noGrp="1"/>
          </p:cNvSpPr>
          <p:nvPr>
            <p:ph type="ftr" sz="quarter" idx="11"/>
          </p:nvPr>
        </p:nvSpPr>
        <p:spPr/>
        <p:txBody>
          <a:bodyPr/>
          <a:lstStyle/>
          <a:p>
            <a:endParaRPr lang="tr-TR"/>
          </a:p>
        </p:txBody>
      </p:sp>
      <p:sp>
        <p:nvSpPr>
          <p:cNvPr id="4" name="Slayt Numarası Yer Tutucusu 3"/>
          <p:cNvSpPr>
            <a:spLocks noGrp="1"/>
          </p:cNvSpPr>
          <p:nvPr>
            <p:ph type="sldNum" sz="quarter" idx="12"/>
          </p:nvPr>
        </p:nvSpPr>
        <p:spPr/>
        <p:txBody>
          <a:bodyPr/>
          <a:lstStyle/>
          <a:p>
            <a:fld id="{4B1159DE-EA66-48A5-98FC-91BDD438FB62}" type="slidenum">
              <a:rPr lang="tr-TR" smtClean="0"/>
              <a:t>‹#›</a:t>
            </a:fld>
            <a:endParaRPr lang="tr-TR"/>
          </a:p>
        </p:txBody>
      </p:sp>
    </p:spTree>
    <p:extLst>
      <p:ext uri="{BB962C8B-B14F-4D97-AF65-F5344CB8AC3E}">
        <p14:creationId xmlns:p14="http://schemas.microsoft.com/office/powerpoint/2010/main" val="6442895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3050"/>
            <a:ext cx="3008313" cy="1162050"/>
          </a:xfrm>
        </p:spPr>
        <p:txBody>
          <a:bodyPr anchor="b"/>
          <a:lstStyle>
            <a:lvl1pPr algn="l">
              <a:defRPr sz="2000" b="1"/>
            </a:lvl1pPr>
          </a:lstStyle>
          <a:p>
            <a:r>
              <a:rPr lang="tr-TR" smtClean="0"/>
              <a:t>Asıl başlık stili için tıklatın</a:t>
            </a:r>
            <a:endParaRPr lang="tr-TR"/>
          </a:p>
        </p:txBody>
      </p:sp>
      <p:sp>
        <p:nvSpPr>
          <p:cNvPr id="3" name="İçerik Yer Tutucusu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Metin Yer Tutucusu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Veri Yer Tutucusu 4"/>
          <p:cNvSpPr>
            <a:spLocks noGrp="1"/>
          </p:cNvSpPr>
          <p:nvPr>
            <p:ph type="dt" sz="half" idx="10"/>
          </p:nvPr>
        </p:nvSpPr>
        <p:spPr/>
        <p:txBody>
          <a:bodyPr/>
          <a:lstStyle/>
          <a:p>
            <a:fld id="{8062A66B-A8BE-44AA-8D53-D0541A3A0BB0}" type="datetimeFigureOut">
              <a:rPr lang="tr-TR" smtClean="0"/>
              <a:t>19.10.2013</a:t>
            </a:fld>
            <a:endParaRPr lang="tr-TR"/>
          </a:p>
        </p:txBody>
      </p:sp>
      <p:sp>
        <p:nvSpPr>
          <p:cNvPr id="6" name="Altbilgi Yer Tutucusu 5"/>
          <p:cNvSpPr>
            <a:spLocks noGrp="1"/>
          </p:cNvSpPr>
          <p:nvPr>
            <p:ph type="ftr" sz="quarter" idx="11"/>
          </p:nvPr>
        </p:nvSpPr>
        <p:spPr/>
        <p:txBody>
          <a:bodyPr/>
          <a:lstStyle/>
          <a:p>
            <a:endParaRPr lang="tr-TR"/>
          </a:p>
        </p:txBody>
      </p:sp>
      <p:sp>
        <p:nvSpPr>
          <p:cNvPr id="7" name="Slayt Numarası Yer Tutucusu 6"/>
          <p:cNvSpPr>
            <a:spLocks noGrp="1"/>
          </p:cNvSpPr>
          <p:nvPr>
            <p:ph type="sldNum" sz="quarter" idx="12"/>
          </p:nvPr>
        </p:nvSpPr>
        <p:spPr/>
        <p:txBody>
          <a:bodyPr/>
          <a:lstStyle/>
          <a:p>
            <a:fld id="{4B1159DE-EA66-48A5-98FC-91BDD438FB62}" type="slidenum">
              <a:rPr lang="tr-TR" smtClean="0"/>
              <a:t>‹#›</a:t>
            </a:fld>
            <a:endParaRPr lang="tr-TR"/>
          </a:p>
        </p:txBody>
      </p:sp>
    </p:spTree>
    <p:extLst>
      <p:ext uri="{BB962C8B-B14F-4D97-AF65-F5344CB8AC3E}">
        <p14:creationId xmlns:p14="http://schemas.microsoft.com/office/powerpoint/2010/main" val="89535887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Başlık 1"/>
          <p:cNvSpPr>
            <a:spLocks noGrp="1"/>
          </p:cNvSpPr>
          <p:nvPr>
            <p:ph type="title"/>
          </p:nvPr>
        </p:nvSpPr>
        <p:spPr>
          <a:xfrm>
            <a:off x="1792288" y="4800600"/>
            <a:ext cx="5486400" cy="566738"/>
          </a:xfrm>
        </p:spPr>
        <p:txBody>
          <a:bodyPr anchor="b"/>
          <a:lstStyle>
            <a:lvl1pPr algn="l">
              <a:defRPr sz="2000" b="1"/>
            </a:lvl1pPr>
          </a:lstStyle>
          <a:p>
            <a:r>
              <a:rPr lang="tr-TR" smtClean="0"/>
              <a:t>Asıl başlık stili için tıklatın</a:t>
            </a:r>
            <a:endParaRPr lang="tr-TR"/>
          </a:p>
        </p:txBody>
      </p:sp>
      <p:sp>
        <p:nvSpPr>
          <p:cNvPr id="3" name="Resim Yer Tutucusu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Metin Yer Tutucusu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Veri Yer Tutucusu 4"/>
          <p:cNvSpPr>
            <a:spLocks noGrp="1"/>
          </p:cNvSpPr>
          <p:nvPr>
            <p:ph type="dt" sz="half" idx="10"/>
          </p:nvPr>
        </p:nvSpPr>
        <p:spPr/>
        <p:txBody>
          <a:bodyPr/>
          <a:lstStyle/>
          <a:p>
            <a:fld id="{8062A66B-A8BE-44AA-8D53-D0541A3A0BB0}" type="datetimeFigureOut">
              <a:rPr lang="tr-TR" smtClean="0"/>
              <a:t>19.10.2013</a:t>
            </a:fld>
            <a:endParaRPr lang="tr-TR"/>
          </a:p>
        </p:txBody>
      </p:sp>
      <p:sp>
        <p:nvSpPr>
          <p:cNvPr id="6" name="Altbilgi Yer Tutucusu 5"/>
          <p:cNvSpPr>
            <a:spLocks noGrp="1"/>
          </p:cNvSpPr>
          <p:nvPr>
            <p:ph type="ftr" sz="quarter" idx="11"/>
          </p:nvPr>
        </p:nvSpPr>
        <p:spPr/>
        <p:txBody>
          <a:bodyPr/>
          <a:lstStyle/>
          <a:p>
            <a:endParaRPr lang="tr-TR"/>
          </a:p>
        </p:txBody>
      </p:sp>
      <p:sp>
        <p:nvSpPr>
          <p:cNvPr id="7" name="Slayt Numarası Yer Tutucusu 6"/>
          <p:cNvSpPr>
            <a:spLocks noGrp="1"/>
          </p:cNvSpPr>
          <p:nvPr>
            <p:ph type="sldNum" sz="quarter" idx="12"/>
          </p:nvPr>
        </p:nvSpPr>
        <p:spPr/>
        <p:txBody>
          <a:bodyPr/>
          <a:lstStyle/>
          <a:p>
            <a:fld id="{4B1159DE-EA66-48A5-98FC-91BDD438FB62}" type="slidenum">
              <a:rPr lang="tr-TR" smtClean="0"/>
              <a:t>‹#›</a:t>
            </a:fld>
            <a:endParaRPr lang="tr-TR"/>
          </a:p>
        </p:txBody>
      </p:sp>
    </p:spTree>
    <p:extLst>
      <p:ext uri="{BB962C8B-B14F-4D97-AF65-F5344CB8AC3E}">
        <p14:creationId xmlns:p14="http://schemas.microsoft.com/office/powerpoint/2010/main" val="375093385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Başlık Yer Tutucusu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tr-TR" smtClean="0"/>
              <a:t>Asıl başlık stili için tıklatın</a:t>
            </a:r>
            <a:endParaRPr lang="tr-TR"/>
          </a:p>
        </p:txBody>
      </p:sp>
      <p:sp>
        <p:nvSpPr>
          <p:cNvPr id="3" name="Metin Yer Tutucusu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062A66B-A8BE-44AA-8D53-D0541A3A0BB0}" type="datetimeFigureOut">
              <a:rPr lang="tr-TR" smtClean="0"/>
              <a:t>19.10.2013</a:t>
            </a:fld>
            <a:endParaRPr lang="tr-TR"/>
          </a:p>
        </p:txBody>
      </p:sp>
      <p:sp>
        <p:nvSpPr>
          <p:cNvPr id="5" name="Altbilgi Yer Tutucusu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a:p>
        </p:txBody>
      </p:sp>
      <p:sp>
        <p:nvSpPr>
          <p:cNvPr id="6" name="Slayt Numarası Yer Tutucusu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B1159DE-EA66-48A5-98FC-91BDD438FB62}" type="slidenum">
              <a:rPr lang="tr-TR" smtClean="0"/>
              <a:t>‹#›</a:t>
            </a:fld>
            <a:endParaRPr lang="tr-TR"/>
          </a:p>
        </p:txBody>
      </p:sp>
    </p:spTree>
    <p:extLst>
      <p:ext uri="{BB962C8B-B14F-4D97-AF65-F5344CB8AC3E}">
        <p14:creationId xmlns:p14="http://schemas.microsoft.com/office/powerpoint/2010/main" val="210648363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1.xml"/><Relationship Id="rId5" Type="http://schemas.openxmlformats.org/officeDocument/2006/relationships/image" Target="../media/image10.png"/><Relationship Id="rId4" Type="http://schemas.openxmlformats.org/officeDocument/2006/relationships/image" Target="../media/image9.png"/></Relationships>
</file>

<file path=ppt/slides/_rels/slide1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1.xml"/><Relationship Id="rId5" Type="http://schemas.openxmlformats.org/officeDocument/2006/relationships/image" Target="../media/image7.png"/><Relationship Id="rId4" Type="http://schemas.openxmlformats.org/officeDocument/2006/relationships/image" Target="../media/image8.png"/></Relationships>
</file>

<file path=ppt/slides/_rels/slide1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3.png"/><Relationship Id="rId1" Type="http://schemas.openxmlformats.org/officeDocument/2006/relationships/slideLayout" Target="../slideLayouts/slideLayout1.xml"/><Relationship Id="rId5" Type="http://schemas.openxmlformats.org/officeDocument/2006/relationships/image" Target="../media/image14.png"/><Relationship Id="rId4" Type="http://schemas.openxmlformats.org/officeDocument/2006/relationships/image" Target="../media/image7.png"/></Relationships>
</file>

<file path=ppt/slides/_rels/slide1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5.png"/><Relationship Id="rId1" Type="http://schemas.openxmlformats.org/officeDocument/2006/relationships/slideLayout" Target="../slideLayouts/slideLayout1.xml"/><Relationship Id="rId5" Type="http://schemas.openxmlformats.org/officeDocument/2006/relationships/image" Target="../media/image16.png"/><Relationship Id="rId4" Type="http://schemas.openxmlformats.org/officeDocument/2006/relationships/image" Target="../media/image7.png"/></Relationships>
</file>

<file path=ppt/slides/_rels/slide1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7.png"/><Relationship Id="rId1" Type="http://schemas.openxmlformats.org/officeDocument/2006/relationships/slideLayout" Target="../slideLayouts/slideLayout1.xml"/><Relationship Id="rId5" Type="http://schemas.openxmlformats.org/officeDocument/2006/relationships/image" Target="../media/image18.png"/><Relationship Id="rId4" Type="http://schemas.openxmlformats.org/officeDocument/2006/relationships/image" Target="../media/image7.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1.xml"/><Relationship Id="rId4"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etin kutusu 1"/>
          <p:cNvSpPr txBox="1"/>
          <p:nvPr/>
        </p:nvSpPr>
        <p:spPr>
          <a:xfrm>
            <a:off x="179512" y="4797152"/>
            <a:ext cx="8784976" cy="1815882"/>
          </a:xfrm>
          <a:prstGeom prst="rect">
            <a:avLst/>
          </a:prstGeom>
          <a:solidFill>
            <a:srgbClr val="FFCCFF">
              <a:alpha val="50196"/>
            </a:srgbClr>
          </a:solidFill>
          <a:ln>
            <a:solidFill>
              <a:srgbClr val="FF0000"/>
            </a:solidFill>
          </a:ln>
        </p:spPr>
        <p:txBody>
          <a:bodyPr wrap="square" rtlCol="0">
            <a:spAutoFit/>
          </a:bodyPr>
          <a:lstStyle/>
          <a:p>
            <a:r>
              <a:rPr lang="tr-TR" sz="2800" b="1" dirty="0" smtClean="0">
                <a:solidFill>
                  <a:srgbClr val="FF0000"/>
                </a:solidFill>
              </a:rPr>
              <a:t>ÖMER ASKERDEN</a:t>
            </a:r>
          </a:p>
          <a:p>
            <a:r>
              <a:rPr lang="tr-TR" sz="2800" b="1" dirty="0" smtClean="0">
                <a:solidFill>
                  <a:srgbClr val="FF0000"/>
                </a:solidFill>
              </a:rPr>
              <a:t>PİRİ MEHMET PAŞA ORTAOKULU</a:t>
            </a:r>
          </a:p>
          <a:p>
            <a:r>
              <a:rPr lang="tr-TR" sz="2800" b="1" dirty="0" smtClean="0">
                <a:solidFill>
                  <a:srgbClr val="FF0000"/>
                </a:solidFill>
              </a:rPr>
              <a:t>UZMAN İLKÖĞRETİM MATEMATİK ÖĞRETMENİ 						omeraskerden@hotmail.com.tr</a:t>
            </a:r>
            <a:endParaRPr lang="tr-TR" sz="2800" b="1" dirty="0">
              <a:solidFill>
                <a:srgbClr val="FF0000"/>
              </a:solidFill>
            </a:endParaRPr>
          </a:p>
        </p:txBody>
      </p:sp>
      <p:sp>
        <p:nvSpPr>
          <p:cNvPr id="3" name="Dikdörtgen 2"/>
          <p:cNvSpPr/>
          <p:nvPr/>
        </p:nvSpPr>
        <p:spPr>
          <a:xfrm>
            <a:off x="2375756" y="404664"/>
            <a:ext cx="4392488" cy="1512168"/>
          </a:xfrm>
          <a:prstGeom prst="rect">
            <a:avLst/>
          </a:prstGeom>
          <a:solidFill>
            <a:srgbClr val="FFCCFF">
              <a:alpha val="50196"/>
            </a:srgb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3200" b="1" dirty="0" smtClean="0">
                <a:solidFill>
                  <a:srgbClr val="FF0000"/>
                </a:solidFill>
              </a:rPr>
              <a:t>DOĞAL SAYILARDA</a:t>
            </a:r>
          </a:p>
          <a:p>
            <a:pPr algn="ctr"/>
            <a:r>
              <a:rPr lang="tr-TR" sz="3200" b="1" dirty="0" smtClean="0">
                <a:solidFill>
                  <a:srgbClr val="FF0000"/>
                </a:solidFill>
              </a:rPr>
              <a:t>TAHMİN</a:t>
            </a:r>
            <a:endParaRPr lang="tr-TR" sz="3200" b="1" dirty="0">
              <a:solidFill>
                <a:srgbClr val="FF0000"/>
              </a:solidFill>
            </a:endParaRPr>
          </a:p>
        </p:txBody>
      </p:sp>
    </p:spTree>
    <p:extLst>
      <p:ext uri="{BB962C8B-B14F-4D97-AF65-F5344CB8AC3E}">
        <p14:creationId xmlns:p14="http://schemas.microsoft.com/office/powerpoint/2010/main" val="30675528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fade">
                                      <p:cBhvr>
                                        <p:cTn id="14" dur="1000"/>
                                        <p:tgtEl>
                                          <p:spTgt spid="2"/>
                                        </p:tgtEl>
                                      </p:cBhvr>
                                    </p:animEffect>
                                    <p:anim calcmode="lin" valueType="num">
                                      <p:cBhvr>
                                        <p:cTn id="15" dur="1000" fill="hold"/>
                                        <p:tgtEl>
                                          <p:spTgt spid="2"/>
                                        </p:tgtEl>
                                        <p:attrNameLst>
                                          <p:attrName>ppt_x</p:attrName>
                                        </p:attrNameLst>
                                      </p:cBhvr>
                                      <p:tavLst>
                                        <p:tav tm="0">
                                          <p:val>
                                            <p:strVal val="#ppt_x"/>
                                          </p:val>
                                        </p:tav>
                                        <p:tav tm="100000">
                                          <p:val>
                                            <p:strVal val="#ppt_x"/>
                                          </p:val>
                                        </p:tav>
                                      </p:tavLst>
                                    </p:anim>
                                    <p:anim calcmode="lin" valueType="num">
                                      <p:cBhvr>
                                        <p:cTn id="16"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228184" y="178676"/>
            <a:ext cx="2773844" cy="230425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8326" y="44467"/>
            <a:ext cx="5834362" cy="243846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9512" y="3129051"/>
            <a:ext cx="8712968" cy="55223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056919" y="4313505"/>
            <a:ext cx="4766291" cy="130132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9" name="Metin kutusu 8"/>
          <p:cNvSpPr txBox="1"/>
          <p:nvPr/>
        </p:nvSpPr>
        <p:spPr>
          <a:xfrm>
            <a:off x="5609956" y="6457890"/>
            <a:ext cx="3534044" cy="400110"/>
          </a:xfrm>
          <a:prstGeom prst="rect">
            <a:avLst/>
          </a:prstGeom>
          <a:noFill/>
        </p:spPr>
        <p:txBody>
          <a:bodyPr wrap="none" rtlCol="0">
            <a:spAutoFit/>
          </a:bodyPr>
          <a:lstStyle/>
          <a:p>
            <a:r>
              <a:rPr lang="tr-TR" sz="2000" b="1" dirty="0" smtClean="0"/>
              <a:t>omeraskerden@hotmail.com.tr</a:t>
            </a:r>
            <a:endParaRPr lang="tr-TR" sz="2000" b="1" dirty="0"/>
          </a:p>
        </p:txBody>
      </p:sp>
    </p:spTree>
    <p:extLst>
      <p:ext uri="{BB962C8B-B14F-4D97-AF65-F5344CB8AC3E}">
        <p14:creationId xmlns:p14="http://schemas.microsoft.com/office/powerpoint/2010/main" val="1746784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1000"/>
                                        <p:tgtEl>
                                          <p:spTgt spid="5"/>
                                        </p:tgtEl>
                                      </p:cBhvr>
                                    </p:animEffect>
                                    <p:anim calcmode="lin" valueType="num">
                                      <p:cBhvr>
                                        <p:cTn id="15" dur="1000" fill="hold"/>
                                        <p:tgtEl>
                                          <p:spTgt spid="5"/>
                                        </p:tgtEl>
                                        <p:attrNameLst>
                                          <p:attrName>ppt_x</p:attrName>
                                        </p:attrNameLst>
                                      </p:cBhvr>
                                      <p:tavLst>
                                        <p:tav tm="0">
                                          <p:val>
                                            <p:strVal val="#ppt_x"/>
                                          </p:val>
                                        </p:tav>
                                        <p:tav tm="100000">
                                          <p:val>
                                            <p:strVal val="#ppt_x"/>
                                          </p:val>
                                        </p:tav>
                                      </p:tavLst>
                                    </p:anim>
                                    <p:anim calcmode="lin" valueType="num">
                                      <p:cBhvr>
                                        <p:cTn id="16"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fade">
                                      <p:cBhvr>
                                        <p:cTn id="21" dur="1000"/>
                                        <p:tgtEl>
                                          <p:spTgt spid="7"/>
                                        </p:tgtEl>
                                      </p:cBhvr>
                                    </p:animEffect>
                                    <p:anim calcmode="lin" valueType="num">
                                      <p:cBhvr>
                                        <p:cTn id="22" dur="1000" fill="hold"/>
                                        <p:tgtEl>
                                          <p:spTgt spid="7"/>
                                        </p:tgtEl>
                                        <p:attrNameLst>
                                          <p:attrName>ppt_x</p:attrName>
                                        </p:attrNameLst>
                                      </p:cBhvr>
                                      <p:tavLst>
                                        <p:tav tm="0">
                                          <p:val>
                                            <p:strVal val="#ppt_x"/>
                                          </p:val>
                                        </p:tav>
                                        <p:tav tm="100000">
                                          <p:val>
                                            <p:strVal val="#ppt_x"/>
                                          </p:val>
                                        </p:tav>
                                      </p:tavLst>
                                    </p:anim>
                                    <p:anim calcmode="lin" valueType="num">
                                      <p:cBhvr>
                                        <p:cTn id="23"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fade">
                                      <p:cBhvr>
                                        <p:cTn id="28" dur="1000"/>
                                        <p:tgtEl>
                                          <p:spTgt spid="8"/>
                                        </p:tgtEl>
                                      </p:cBhvr>
                                    </p:animEffect>
                                    <p:anim calcmode="lin" valueType="num">
                                      <p:cBhvr>
                                        <p:cTn id="29" dur="1000" fill="hold"/>
                                        <p:tgtEl>
                                          <p:spTgt spid="8"/>
                                        </p:tgtEl>
                                        <p:attrNameLst>
                                          <p:attrName>ppt_x</p:attrName>
                                        </p:attrNameLst>
                                      </p:cBhvr>
                                      <p:tavLst>
                                        <p:tav tm="0">
                                          <p:val>
                                            <p:strVal val="#ppt_x"/>
                                          </p:val>
                                        </p:tav>
                                        <p:tav tm="100000">
                                          <p:val>
                                            <p:strVal val="#ppt_x"/>
                                          </p:val>
                                        </p:tav>
                                      </p:tavLst>
                                    </p:anim>
                                    <p:anim calcmode="lin" valueType="num">
                                      <p:cBhvr>
                                        <p:cTn id="30"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8"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3708" y="3060036"/>
            <a:ext cx="8712968" cy="44989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149"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10961" y="4365104"/>
            <a:ext cx="4899186" cy="135509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38326" y="44467"/>
            <a:ext cx="5834362" cy="243846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228184" y="178676"/>
            <a:ext cx="2773844" cy="230425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 name="Metin kutusu 7"/>
          <p:cNvSpPr txBox="1"/>
          <p:nvPr/>
        </p:nvSpPr>
        <p:spPr>
          <a:xfrm>
            <a:off x="5609956" y="6457890"/>
            <a:ext cx="3534044" cy="400110"/>
          </a:xfrm>
          <a:prstGeom prst="rect">
            <a:avLst/>
          </a:prstGeom>
          <a:noFill/>
        </p:spPr>
        <p:txBody>
          <a:bodyPr wrap="none" rtlCol="0">
            <a:spAutoFit/>
          </a:bodyPr>
          <a:lstStyle/>
          <a:p>
            <a:r>
              <a:rPr lang="tr-TR" sz="2000" b="1" dirty="0" smtClean="0"/>
              <a:t>omeraskerden@hotmail.com.tr</a:t>
            </a:r>
            <a:endParaRPr lang="tr-TR" sz="2000" b="1" dirty="0"/>
          </a:p>
        </p:txBody>
      </p:sp>
    </p:spTree>
    <p:extLst>
      <p:ext uri="{BB962C8B-B14F-4D97-AF65-F5344CB8AC3E}">
        <p14:creationId xmlns:p14="http://schemas.microsoft.com/office/powerpoint/2010/main" val="34321223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fade">
                                      <p:cBhvr>
                                        <p:cTn id="14" dur="1000"/>
                                        <p:tgtEl>
                                          <p:spTgt spid="7"/>
                                        </p:tgtEl>
                                      </p:cBhvr>
                                    </p:animEffect>
                                    <p:anim calcmode="lin" valueType="num">
                                      <p:cBhvr>
                                        <p:cTn id="15" dur="1000" fill="hold"/>
                                        <p:tgtEl>
                                          <p:spTgt spid="7"/>
                                        </p:tgtEl>
                                        <p:attrNameLst>
                                          <p:attrName>ppt_x</p:attrName>
                                        </p:attrNameLst>
                                      </p:cBhvr>
                                      <p:tavLst>
                                        <p:tav tm="0">
                                          <p:val>
                                            <p:strVal val="#ppt_x"/>
                                          </p:val>
                                        </p:tav>
                                        <p:tav tm="100000">
                                          <p:val>
                                            <p:strVal val="#ppt_x"/>
                                          </p:val>
                                        </p:tav>
                                      </p:tavLst>
                                    </p:anim>
                                    <p:anim calcmode="lin" valueType="num">
                                      <p:cBhvr>
                                        <p:cTn id="16"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6148"/>
                                        </p:tgtEl>
                                        <p:attrNameLst>
                                          <p:attrName>style.visibility</p:attrName>
                                        </p:attrNameLst>
                                      </p:cBhvr>
                                      <p:to>
                                        <p:strVal val="visible"/>
                                      </p:to>
                                    </p:set>
                                    <p:animEffect transition="in" filter="fade">
                                      <p:cBhvr>
                                        <p:cTn id="21" dur="1000"/>
                                        <p:tgtEl>
                                          <p:spTgt spid="6148"/>
                                        </p:tgtEl>
                                      </p:cBhvr>
                                    </p:animEffect>
                                    <p:anim calcmode="lin" valueType="num">
                                      <p:cBhvr>
                                        <p:cTn id="22" dur="1000" fill="hold"/>
                                        <p:tgtEl>
                                          <p:spTgt spid="6148"/>
                                        </p:tgtEl>
                                        <p:attrNameLst>
                                          <p:attrName>ppt_x</p:attrName>
                                        </p:attrNameLst>
                                      </p:cBhvr>
                                      <p:tavLst>
                                        <p:tav tm="0">
                                          <p:val>
                                            <p:strVal val="#ppt_x"/>
                                          </p:val>
                                        </p:tav>
                                        <p:tav tm="100000">
                                          <p:val>
                                            <p:strVal val="#ppt_x"/>
                                          </p:val>
                                        </p:tav>
                                      </p:tavLst>
                                    </p:anim>
                                    <p:anim calcmode="lin" valueType="num">
                                      <p:cBhvr>
                                        <p:cTn id="23" dur="1000" fill="hold"/>
                                        <p:tgtEl>
                                          <p:spTgt spid="6148"/>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6149"/>
                                        </p:tgtEl>
                                        <p:attrNameLst>
                                          <p:attrName>style.visibility</p:attrName>
                                        </p:attrNameLst>
                                      </p:cBhvr>
                                      <p:to>
                                        <p:strVal val="visible"/>
                                      </p:to>
                                    </p:set>
                                    <p:animEffect transition="in" filter="fade">
                                      <p:cBhvr>
                                        <p:cTn id="28" dur="1000"/>
                                        <p:tgtEl>
                                          <p:spTgt spid="6149"/>
                                        </p:tgtEl>
                                      </p:cBhvr>
                                    </p:animEffect>
                                    <p:anim calcmode="lin" valueType="num">
                                      <p:cBhvr>
                                        <p:cTn id="29" dur="1000" fill="hold"/>
                                        <p:tgtEl>
                                          <p:spTgt spid="6149"/>
                                        </p:tgtEl>
                                        <p:attrNameLst>
                                          <p:attrName>ppt_x</p:attrName>
                                        </p:attrNameLst>
                                      </p:cBhvr>
                                      <p:tavLst>
                                        <p:tav tm="0">
                                          <p:val>
                                            <p:strVal val="#ppt_x"/>
                                          </p:val>
                                        </p:tav>
                                        <p:tav tm="100000">
                                          <p:val>
                                            <p:strVal val="#ppt_x"/>
                                          </p:val>
                                        </p:tav>
                                      </p:tavLst>
                                    </p:anim>
                                    <p:anim calcmode="lin" valueType="num">
                                      <p:cBhvr>
                                        <p:cTn id="30" dur="1000" fill="hold"/>
                                        <p:tgtEl>
                                          <p:spTgt spid="614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7052" y="2852936"/>
            <a:ext cx="8784976" cy="62011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8326" y="44467"/>
            <a:ext cx="5834362" cy="243846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228184" y="178676"/>
            <a:ext cx="2773844" cy="230425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075"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11559" y="3717032"/>
            <a:ext cx="8022685" cy="259228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Metin kutusu 5"/>
          <p:cNvSpPr txBox="1"/>
          <p:nvPr/>
        </p:nvSpPr>
        <p:spPr>
          <a:xfrm>
            <a:off x="5609956" y="6457890"/>
            <a:ext cx="3534044" cy="400110"/>
          </a:xfrm>
          <a:prstGeom prst="rect">
            <a:avLst/>
          </a:prstGeom>
          <a:noFill/>
        </p:spPr>
        <p:txBody>
          <a:bodyPr wrap="none" rtlCol="0">
            <a:spAutoFit/>
          </a:bodyPr>
          <a:lstStyle/>
          <a:p>
            <a:r>
              <a:rPr lang="tr-TR" sz="2000" b="1" dirty="0" smtClean="0"/>
              <a:t>omeraskerden@hotmail.com.tr</a:t>
            </a:r>
            <a:endParaRPr lang="tr-TR" sz="2000" b="1" dirty="0"/>
          </a:p>
        </p:txBody>
      </p:sp>
    </p:spTree>
    <p:extLst>
      <p:ext uri="{BB962C8B-B14F-4D97-AF65-F5344CB8AC3E}">
        <p14:creationId xmlns:p14="http://schemas.microsoft.com/office/powerpoint/2010/main" val="7994041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1000"/>
                                        <p:tgtEl>
                                          <p:spTgt spid="5"/>
                                        </p:tgtEl>
                                      </p:cBhvr>
                                    </p:animEffect>
                                    <p:anim calcmode="lin" valueType="num">
                                      <p:cBhvr>
                                        <p:cTn id="15" dur="1000" fill="hold"/>
                                        <p:tgtEl>
                                          <p:spTgt spid="5"/>
                                        </p:tgtEl>
                                        <p:attrNameLst>
                                          <p:attrName>ppt_x</p:attrName>
                                        </p:attrNameLst>
                                      </p:cBhvr>
                                      <p:tavLst>
                                        <p:tav tm="0">
                                          <p:val>
                                            <p:strVal val="#ppt_x"/>
                                          </p:val>
                                        </p:tav>
                                        <p:tav tm="100000">
                                          <p:val>
                                            <p:strVal val="#ppt_x"/>
                                          </p:val>
                                        </p:tav>
                                      </p:tavLst>
                                    </p:anim>
                                    <p:anim calcmode="lin" valueType="num">
                                      <p:cBhvr>
                                        <p:cTn id="16"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7170"/>
                                        </p:tgtEl>
                                        <p:attrNameLst>
                                          <p:attrName>style.visibility</p:attrName>
                                        </p:attrNameLst>
                                      </p:cBhvr>
                                      <p:to>
                                        <p:strVal val="visible"/>
                                      </p:to>
                                    </p:set>
                                    <p:animEffect transition="in" filter="fade">
                                      <p:cBhvr>
                                        <p:cTn id="21" dur="1000"/>
                                        <p:tgtEl>
                                          <p:spTgt spid="7170"/>
                                        </p:tgtEl>
                                      </p:cBhvr>
                                    </p:animEffect>
                                    <p:anim calcmode="lin" valueType="num">
                                      <p:cBhvr>
                                        <p:cTn id="22" dur="1000" fill="hold"/>
                                        <p:tgtEl>
                                          <p:spTgt spid="7170"/>
                                        </p:tgtEl>
                                        <p:attrNameLst>
                                          <p:attrName>ppt_x</p:attrName>
                                        </p:attrNameLst>
                                      </p:cBhvr>
                                      <p:tavLst>
                                        <p:tav tm="0">
                                          <p:val>
                                            <p:strVal val="#ppt_x"/>
                                          </p:val>
                                        </p:tav>
                                        <p:tav tm="100000">
                                          <p:val>
                                            <p:strVal val="#ppt_x"/>
                                          </p:val>
                                        </p:tav>
                                      </p:tavLst>
                                    </p:anim>
                                    <p:anim calcmode="lin" valueType="num">
                                      <p:cBhvr>
                                        <p:cTn id="23" dur="1000" fill="hold"/>
                                        <p:tgtEl>
                                          <p:spTgt spid="7170"/>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3075"/>
                                        </p:tgtEl>
                                        <p:attrNameLst>
                                          <p:attrName>style.visibility</p:attrName>
                                        </p:attrNameLst>
                                      </p:cBhvr>
                                      <p:to>
                                        <p:strVal val="visible"/>
                                      </p:to>
                                    </p:set>
                                    <p:animEffect transition="in" filter="fade">
                                      <p:cBhvr>
                                        <p:cTn id="28" dur="1000"/>
                                        <p:tgtEl>
                                          <p:spTgt spid="3075"/>
                                        </p:tgtEl>
                                      </p:cBhvr>
                                    </p:animEffect>
                                    <p:anim calcmode="lin" valueType="num">
                                      <p:cBhvr>
                                        <p:cTn id="29" dur="1000" fill="hold"/>
                                        <p:tgtEl>
                                          <p:spTgt spid="3075"/>
                                        </p:tgtEl>
                                        <p:attrNameLst>
                                          <p:attrName>ppt_x</p:attrName>
                                        </p:attrNameLst>
                                      </p:cBhvr>
                                      <p:tavLst>
                                        <p:tav tm="0">
                                          <p:val>
                                            <p:strVal val="#ppt_x"/>
                                          </p:val>
                                        </p:tav>
                                        <p:tav tm="100000">
                                          <p:val>
                                            <p:strVal val="#ppt_x"/>
                                          </p:val>
                                        </p:tav>
                                      </p:tavLst>
                                    </p:anim>
                                    <p:anim calcmode="lin" valueType="num">
                                      <p:cBhvr>
                                        <p:cTn id="30" dur="1000" fill="hold"/>
                                        <p:tgtEl>
                                          <p:spTgt spid="307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4471" y="2864216"/>
            <a:ext cx="8748060" cy="49841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8326" y="44467"/>
            <a:ext cx="5834362" cy="243846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228184" y="178676"/>
            <a:ext cx="2773844" cy="230425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098"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68421" y="3861048"/>
            <a:ext cx="8435062" cy="194421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Metin kutusu 5"/>
          <p:cNvSpPr txBox="1"/>
          <p:nvPr/>
        </p:nvSpPr>
        <p:spPr>
          <a:xfrm>
            <a:off x="5609956" y="6457890"/>
            <a:ext cx="3534044" cy="400110"/>
          </a:xfrm>
          <a:prstGeom prst="rect">
            <a:avLst/>
          </a:prstGeom>
          <a:noFill/>
        </p:spPr>
        <p:txBody>
          <a:bodyPr wrap="none" rtlCol="0">
            <a:spAutoFit/>
          </a:bodyPr>
          <a:lstStyle/>
          <a:p>
            <a:r>
              <a:rPr lang="tr-TR" sz="2000" b="1" dirty="0" smtClean="0"/>
              <a:t>omeraskerden@hotmail.com.tr</a:t>
            </a:r>
            <a:endParaRPr lang="tr-TR" sz="2000" b="1" dirty="0"/>
          </a:p>
        </p:txBody>
      </p:sp>
    </p:spTree>
    <p:extLst>
      <p:ext uri="{BB962C8B-B14F-4D97-AF65-F5344CB8AC3E}">
        <p14:creationId xmlns:p14="http://schemas.microsoft.com/office/powerpoint/2010/main" val="32471658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1000"/>
                                        <p:tgtEl>
                                          <p:spTgt spid="5"/>
                                        </p:tgtEl>
                                      </p:cBhvr>
                                    </p:animEffect>
                                    <p:anim calcmode="lin" valueType="num">
                                      <p:cBhvr>
                                        <p:cTn id="15" dur="1000" fill="hold"/>
                                        <p:tgtEl>
                                          <p:spTgt spid="5"/>
                                        </p:tgtEl>
                                        <p:attrNameLst>
                                          <p:attrName>ppt_x</p:attrName>
                                        </p:attrNameLst>
                                      </p:cBhvr>
                                      <p:tavLst>
                                        <p:tav tm="0">
                                          <p:val>
                                            <p:strVal val="#ppt_x"/>
                                          </p:val>
                                        </p:tav>
                                        <p:tav tm="100000">
                                          <p:val>
                                            <p:strVal val="#ppt_x"/>
                                          </p:val>
                                        </p:tav>
                                      </p:tavLst>
                                    </p:anim>
                                    <p:anim calcmode="lin" valueType="num">
                                      <p:cBhvr>
                                        <p:cTn id="16"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fade">
                                      <p:cBhvr>
                                        <p:cTn id="21" dur="1000"/>
                                        <p:tgtEl>
                                          <p:spTgt spid="3"/>
                                        </p:tgtEl>
                                      </p:cBhvr>
                                    </p:animEffect>
                                    <p:anim calcmode="lin" valueType="num">
                                      <p:cBhvr>
                                        <p:cTn id="22" dur="1000" fill="hold"/>
                                        <p:tgtEl>
                                          <p:spTgt spid="3"/>
                                        </p:tgtEl>
                                        <p:attrNameLst>
                                          <p:attrName>ppt_x</p:attrName>
                                        </p:attrNameLst>
                                      </p:cBhvr>
                                      <p:tavLst>
                                        <p:tav tm="0">
                                          <p:val>
                                            <p:strVal val="#ppt_x"/>
                                          </p:val>
                                        </p:tav>
                                        <p:tav tm="100000">
                                          <p:val>
                                            <p:strVal val="#ppt_x"/>
                                          </p:val>
                                        </p:tav>
                                      </p:tavLst>
                                    </p:anim>
                                    <p:anim calcmode="lin" valueType="num">
                                      <p:cBhvr>
                                        <p:cTn id="23"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4098"/>
                                        </p:tgtEl>
                                        <p:attrNameLst>
                                          <p:attrName>style.visibility</p:attrName>
                                        </p:attrNameLst>
                                      </p:cBhvr>
                                      <p:to>
                                        <p:strVal val="visible"/>
                                      </p:to>
                                    </p:set>
                                    <p:animEffect transition="in" filter="fade">
                                      <p:cBhvr>
                                        <p:cTn id="28" dur="1000"/>
                                        <p:tgtEl>
                                          <p:spTgt spid="4098"/>
                                        </p:tgtEl>
                                      </p:cBhvr>
                                    </p:animEffect>
                                    <p:anim calcmode="lin" valueType="num">
                                      <p:cBhvr>
                                        <p:cTn id="29" dur="1000" fill="hold"/>
                                        <p:tgtEl>
                                          <p:spTgt spid="4098"/>
                                        </p:tgtEl>
                                        <p:attrNameLst>
                                          <p:attrName>ppt_x</p:attrName>
                                        </p:attrNameLst>
                                      </p:cBhvr>
                                      <p:tavLst>
                                        <p:tav tm="0">
                                          <p:val>
                                            <p:strVal val="#ppt_x"/>
                                          </p:val>
                                        </p:tav>
                                        <p:tav tm="100000">
                                          <p:val>
                                            <p:strVal val="#ppt_x"/>
                                          </p:val>
                                        </p:tav>
                                      </p:tavLst>
                                    </p:anim>
                                    <p:anim calcmode="lin" valueType="num">
                                      <p:cBhvr>
                                        <p:cTn id="30" dur="1000" fill="hold"/>
                                        <p:tgtEl>
                                          <p:spTgt spid="409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73435" y="2852936"/>
            <a:ext cx="8712968" cy="48685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8326" y="44467"/>
            <a:ext cx="5834362" cy="243846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228184" y="178676"/>
            <a:ext cx="2773844" cy="230425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122"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09118" y="3735707"/>
            <a:ext cx="7877175" cy="23336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Metin kutusu 5"/>
          <p:cNvSpPr txBox="1"/>
          <p:nvPr/>
        </p:nvSpPr>
        <p:spPr>
          <a:xfrm>
            <a:off x="5609956" y="6457890"/>
            <a:ext cx="3534044" cy="400110"/>
          </a:xfrm>
          <a:prstGeom prst="rect">
            <a:avLst/>
          </a:prstGeom>
          <a:noFill/>
        </p:spPr>
        <p:txBody>
          <a:bodyPr wrap="none" rtlCol="0">
            <a:spAutoFit/>
          </a:bodyPr>
          <a:lstStyle/>
          <a:p>
            <a:r>
              <a:rPr lang="tr-TR" sz="2000" b="1" dirty="0" smtClean="0"/>
              <a:t>omeraskerden@hotmail.com.tr</a:t>
            </a:r>
            <a:endParaRPr lang="tr-TR" sz="2000" b="1" dirty="0"/>
          </a:p>
        </p:txBody>
      </p:sp>
    </p:spTree>
    <p:extLst>
      <p:ext uri="{BB962C8B-B14F-4D97-AF65-F5344CB8AC3E}">
        <p14:creationId xmlns:p14="http://schemas.microsoft.com/office/powerpoint/2010/main" val="42660116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fade">
                                      <p:cBhvr>
                                        <p:cTn id="14" dur="1000"/>
                                        <p:tgtEl>
                                          <p:spTgt spid="4"/>
                                        </p:tgtEl>
                                      </p:cBhvr>
                                    </p:animEffect>
                                    <p:anim calcmode="lin" valueType="num">
                                      <p:cBhvr>
                                        <p:cTn id="15" dur="1000" fill="hold"/>
                                        <p:tgtEl>
                                          <p:spTgt spid="4"/>
                                        </p:tgtEl>
                                        <p:attrNameLst>
                                          <p:attrName>ppt_x</p:attrName>
                                        </p:attrNameLst>
                                      </p:cBhvr>
                                      <p:tavLst>
                                        <p:tav tm="0">
                                          <p:val>
                                            <p:strVal val="#ppt_x"/>
                                          </p:val>
                                        </p:tav>
                                        <p:tav tm="100000">
                                          <p:val>
                                            <p:strVal val="#ppt_x"/>
                                          </p:val>
                                        </p:tav>
                                      </p:tavLst>
                                    </p:anim>
                                    <p:anim calcmode="lin" valueType="num">
                                      <p:cBhvr>
                                        <p:cTn id="16"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2"/>
                                        </p:tgtEl>
                                        <p:attrNameLst>
                                          <p:attrName>style.visibility</p:attrName>
                                        </p:attrNameLst>
                                      </p:cBhvr>
                                      <p:to>
                                        <p:strVal val="visible"/>
                                      </p:to>
                                    </p:set>
                                    <p:animEffect transition="in" filter="fade">
                                      <p:cBhvr>
                                        <p:cTn id="21" dur="1000"/>
                                        <p:tgtEl>
                                          <p:spTgt spid="2"/>
                                        </p:tgtEl>
                                      </p:cBhvr>
                                    </p:animEffect>
                                    <p:anim calcmode="lin" valueType="num">
                                      <p:cBhvr>
                                        <p:cTn id="22" dur="1000" fill="hold"/>
                                        <p:tgtEl>
                                          <p:spTgt spid="2"/>
                                        </p:tgtEl>
                                        <p:attrNameLst>
                                          <p:attrName>ppt_x</p:attrName>
                                        </p:attrNameLst>
                                      </p:cBhvr>
                                      <p:tavLst>
                                        <p:tav tm="0">
                                          <p:val>
                                            <p:strVal val="#ppt_x"/>
                                          </p:val>
                                        </p:tav>
                                        <p:tav tm="100000">
                                          <p:val>
                                            <p:strVal val="#ppt_x"/>
                                          </p:val>
                                        </p:tav>
                                      </p:tavLst>
                                    </p:anim>
                                    <p:anim calcmode="lin" valueType="num">
                                      <p:cBhvr>
                                        <p:cTn id="23"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5122"/>
                                        </p:tgtEl>
                                        <p:attrNameLst>
                                          <p:attrName>style.visibility</p:attrName>
                                        </p:attrNameLst>
                                      </p:cBhvr>
                                      <p:to>
                                        <p:strVal val="visible"/>
                                      </p:to>
                                    </p:set>
                                    <p:animEffect transition="in" filter="fade">
                                      <p:cBhvr>
                                        <p:cTn id="28" dur="1000"/>
                                        <p:tgtEl>
                                          <p:spTgt spid="5122"/>
                                        </p:tgtEl>
                                      </p:cBhvr>
                                    </p:animEffect>
                                    <p:anim calcmode="lin" valueType="num">
                                      <p:cBhvr>
                                        <p:cTn id="29" dur="1000" fill="hold"/>
                                        <p:tgtEl>
                                          <p:spTgt spid="5122"/>
                                        </p:tgtEl>
                                        <p:attrNameLst>
                                          <p:attrName>ppt_x</p:attrName>
                                        </p:attrNameLst>
                                      </p:cBhvr>
                                      <p:tavLst>
                                        <p:tav tm="0">
                                          <p:val>
                                            <p:strVal val="#ppt_x"/>
                                          </p:val>
                                        </p:tav>
                                        <p:tav tm="100000">
                                          <p:val>
                                            <p:strVal val="#ppt_x"/>
                                          </p:val>
                                        </p:tav>
                                      </p:tavLst>
                                    </p:anim>
                                    <p:anim calcmode="lin" valueType="num">
                                      <p:cBhvr>
                                        <p:cTn id="30" dur="1000" fill="hold"/>
                                        <p:tgtEl>
                                          <p:spTgt spid="51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etin kutusu 1"/>
          <p:cNvSpPr txBox="1"/>
          <p:nvPr/>
        </p:nvSpPr>
        <p:spPr>
          <a:xfrm>
            <a:off x="179512" y="4797152"/>
            <a:ext cx="8784976" cy="1815882"/>
          </a:xfrm>
          <a:prstGeom prst="rect">
            <a:avLst/>
          </a:prstGeom>
          <a:solidFill>
            <a:srgbClr val="FFCCFF">
              <a:alpha val="50196"/>
            </a:srgbClr>
          </a:solidFill>
          <a:ln>
            <a:solidFill>
              <a:srgbClr val="FF0000"/>
            </a:solidFill>
          </a:ln>
        </p:spPr>
        <p:txBody>
          <a:bodyPr wrap="square" rtlCol="0">
            <a:spAutoFit/>
          </a:bodyPr>
          <a:lstStyle/>
          <a:p>
            <a:r>
              <a:rPr lang="tr-TR" sz="2800" b="1" dirty="0" smtClean="0">
                <a:solidFill>
                  <a:srgbClr val="FF0000"/>
                </a:solidFill>
              </a:rPr>
              <a:t>ÖMER ASKERDEN</a:t>
            </a:r>
          </a:p>
          <a:p>
            <a:r>
              <a:rPr lang="tr-TR" sz="2800" b="1" dirty="0" smtClean="0">
                <a:solidFill>
                  <a:srgbClr val="FF0000"/>
                </a:solidFill>
              </a:rPr>
              <a:t>PİRİ MEHMET PAŞA ORTAOKULU</a:t>
            </a:r>
          </a:p>
          <a:p>
            <a:r>
              <a:rPr lang="tr-TR" sz="2800" b="1" dirty="0" smtClean="0">
                <a:solidFill>
                  <a:srgbClr val="FF0000"/>
                </a:solidFill>
              </a:rPr>
              <a:t>UZMAN İLKÖĞRETİM MATEMATİK ÖĞRETMENİ 						omeraskerden@hotmail.com.tr</a:t>
            </a:r>
            <a:endParaRPr lang="tr-TR" sz="2800" b="1" dirty="0">
              <a:solidFill>
                <a:srgbClr val="FF0000"/>
              </a:solidFill>
            </a:endParaRPr>
          </a:p>
        </p:txBody>
      </p:sp>
      <p:sp>
        <p:nvSpPr>
          <p:cNvPr id="3" name="Dikdörtgen 2"/>
          <p:cNvSpPr/>
          <p:nvPr/>
        </p:nvSpPr>
        <p:spPr>
          <a:xfrm>
            <a:off x="2375756" y="404664"/>
            <a:ext cx="4392488" cy="1512168"/>
          </a:xfrm>
          <a:prstGeom prst="rect">
            <a:avLst/>
          </a:prstGeom>
          <a:solidFill>
            <a:srgbClr val="FFCCFF">
              <a:alpha val="50196"/>
            </a:srgb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7200" b="1" dirty="0" smtClean="0">
                <a:solidFill>
                  <a:srgbClr val="FF0000"/>
                </a:solidFill>
              </a:rPr>
              <a:t>hazırlayan</a:t>
            </a:r>
            <a:endParaRPr lang="tr-TR" sz="7200" b="1" dirty="0">
              <a:solidFill>
                <a:srgbClr val="FF0000"/>
              </a:solidFill>
            </a:endParaRPr>
          </a:p>
        </p:txBody>
      </p:sp>
    </p:spTree>
    <p:extLst>
      <p:ext uri="{BB962C8B-B14F-4D97-AF65-F5344CB8AC3E}">
        <p14:creationId xmlns:p14="http://schemas.microsoft.com/office/powerpoint/2010/main" val="36076128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fade">
                                      <p:cBhvr>
                                        <p:cTn id="14" dur="1000"/>
                                        <p:tgtEl>
                                          <p:spTgt spid="2"/>
                                        </p:tgtEl>
                                      </p:cBhvr>
                                    </p:animEffect>
                                    <p:anim calcmode="lin" valueType="num">
                                      <p:cBhvr>
                                        <p:cTn id="15" dur="1000" fill="hold"/>
                                        <p:tgtEl>
                                          <p:spTgt spid="2"/>
                                        </p:tgtEl>
                                        <p:attrNameLst>
                                          <p:attrName>ppt_x</p:attrName>
                                        </p:attrNameLst>
                                      </p:cBhvr>
                                      <p:tavLst>
                                        <p:tav tm="0">
                                          <p:val>
                                            <p:strVal val="#ppt_x"/>
                                          </p:val>
                                        </p:tav>
                                        <p:tav tm="100000">
                                          <p:val>
                                            <p:strVal val="#ppt_x"/>
                                          </p:val>
                                        </p:tav>
                                      </p:tavLst>
                                    </p:anim>
                                    <p:anim calcmode="lin" valueType="num">
                                      <p:cBhvr>
                                        <p:cTn id="16"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ikdörtgen 3"/>
          <p:cNvSpPr/>
          <p:nvPr/>
        </p:nvSpPr>
        <p:spPr>
          <a:xfrm>
            <a:off x="899592" y="1988840"/>
            <a:ext cx="7488832" cy="288032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4800" b="1" dirty="0" smtClean="0"/>
              <a:t>DOĞAL SAYILARDA </a:t>
            </a:r>
          </a:p>
          <a:p>
            <a:pPr algn="ctr"/>
            <a:r>
              <a:rPr lang="tr-TR" sz="4800" b="1" dirty="0" smtClean="0"/>
              <a:t>TAHMİN</a:t>
            </a:r>
            <a:endParaRPr lang="tr-TR" sz="4800" b="1" dirty="0"/>
          </a:p>
        </p:txBody>
      </p:sp>
    </p:spTree>
    <p:extLst>
      <p:ext uri="{BB962C8B-B14F-4D97-AF65-F5344CB8AC3E}">
        <p14:creationId xmlns:p14="http://schemas.microsoft.com/office/powerpoint/2010/main" val="18101390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906" y="663598"/>
            <a:ext cx="3608990" cy="2151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Dikdörtgen 1"/>
          <p:cNvSpPr/>
          <p:nvPr/>
        </p:nvSpPr>
        <p:spPr>
          <a:xfrm>
            <a:off x="26926" y="3008412"/>
            <a:ext cx="8924234" cy="3416320"/>
          </a:xfrm>
          <a:prstGeom prst="rect">
            <a:avLst/>
          </a:prstGeom>
          <a:ln>
            <a:solidFill>
              <a:srgbClr val="FF0000"/>
            </a:solidFill>
          </a:ln>
        </p:spPr>
        <p:txBody>
          <a:bodyPr wrap="square">
            <a:spAutoFit/>
          </a:bodyPr>
          <a:lstStyle/>
          <a:p>
            <a:r>
              <a:rPr lang="tr-TR" sz="2400" b="1" dirty="0">
                <a:solidFill>
                  <a:srgbClr val="FF0000"/>
                </a:solidFill>
              </a:rPr>
              <a:t>Tiyatroya Gidiyoruz !</a:t>
            </a:r>
          </a:p>
          <a:p>
            <a:r>
              <a:rPr lang="tr-TR" b="1" dirty="0"/>
              <a:t>	</a:t>
            </a:r>
            <a:r>
              <a:rPr lang="tr-TR" sz="2000" b="1" dirty="0"/>
              <a:t>Hafta sonunda Aslı ve ailesi, Aslı'nın izlemeyi çok istediği bir tiyatro oyununa gitmeye karar verdiler. Aslı tiyatroyu arayarak oyun için bilet kalıp kalmadığını sordu. Telefondaki yetkili 450 kişilik salonda sergilenecek oyun için 324 kişinin bilet aldığını ve yaklaşık 130 kişilik daha yer olduğunu söyledi. Aslı buna çok sevindi fakat görevlinin kalan yer sayısını nasıl bulduğunu anlayamadı. Görevlinin söylediklerini babasına anlattı ve ondan açıklama yapmasını rica etti. </a:t>
            </a:r>
            <a:endParaRPr lang="tr-TR" sz="2000" b="1" dirty="0" smtClean="0"/>
          </a:p>
          <a:p>
            <a:r>
              <a:rPr lang="tr-TR" b="1" dirty="0"/>
              <a:t>	</a:t>
            </a:r>
            <a:r>
              <a:rPr lang="tr-TR" sz="2400" b="1" dirty="0" smtClean="0">
                <a:solidFill>
                  <a:srgbClr val="FF0000"/>
                </a:solidFill>
              </a:rPr>
              <a:t>Babası </a:t>
            </a:r>
            <a:r>
              <a:rPr lang="tr-TR" sz="2400" b="1" dirty="0">
                <a:solidFill>
                  <a:srgbClr val="FF0000"/>
                </a:solidFill>
              </a:rPr>
              <a:t>da durumu şöyle açıkladı: İşlemlerin sonuçları ile ilgili tahminde bulunmak istediğimizde işlemi doğrudan yapmak yerine sayılarla "yuvarlama" yaparız.</a:t>
            </a:r>
          </a:p>
        </p:txBody>
      </p:sp>
      <p:sp>
        <p:nvSpPr>
          <p:cNvPr id="3" name="Metin kutusu 2"/>
          <p:cNvSpPr txBox="1"/>
          <p:nvPr/>
        </p:nvSpPr>
        <p:spPr>
          <a:xfrm>
            <a:off x="0" y="15255"/>
            <a:ext cx="1426031" cy="523220"/>
          </a:xfrm>
          <a:prstGeom prst="rect">
            <a:avLst/>
          </a:prstGeom>
          <a:noFill/>
          <a:ln>
            <a:solidFill>
              <a:srgbClr val="FF0000"/>
            </a:solidFill>
          </a:ln>
        </p:spPr>
        <p:txBody>
          <a:bodyPr wrap="none" rtlCol="0">
            <a:spAutoFit/>
          </a:bodyPr>
          <a:lstStyle/>
          <a:p>
            <a:r>
              <a:rPr lang="tr-TR" sz="2800" b="1" dirty="0" smtClean="0"/>
              <a:t>TAHMİN</a:t>
            </a:r>
            <a:endParaRPr lang="tr-TR" sz="2800" b="1" dirty="0"/>
          </a:p>
        </p:txBody>
      </p:sp>
      <p:pic>
        <p:nvPicPr>
          <p:cNvPr id="5"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35996" y="1437531"/>
            <a:ext cx="4415164" cy="83934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Metin kutusu 5"/>
          <p:cNvSpPr txBox="1"/>
          <p:nvPr/>
        </p:nvSpPr>
        <p:spPr>
          <a:xfrm>
            <a:off x="5609956" y="6457890"/>
            <a:ext cx="3534044" cy="400110"/>
          </a:xfrm>
          <a:prstGeom prst="rect">
            <a:avLst/>
          </a:prstGeom>
          <a:noFill/>
        </p:spPr>
        <p:txBody>
          <a:bodyPr wrap="none" rtlCol="0">
            <a:spAutoFit/>
          </a:bodyPr>
          <a:lstStyle/>
          <a:p>
            <a:r>
              <a:rPr lang="tr-TR" sz="2000" b="1" dirty="0" smtClean="0"/>
              <a:t>omeraskerden@hotmail.com.tr</a:t>
            </a:r>
            <a:endParaRPr lang="tr-TR" sz="2000" b="1" dirty="0"/>
          </a:p>
        </p:txBody>
      </p:sp>
    </p:spTree>
    <p:extLst>
      <p:ext uri="{BB962C8B-B14F-4D97-AF65-F5344CB8AC3E}">
        <p14:creationId xmlns:p14="http://schemas.microsoft.com/office/powerpoint/2010/main" val="11118043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1026"/>
                                        </p:tgtEl>
                                        <p:attrNameLst>
                                          <p:attrName>style.visibility</p:attrName>
                                        </p:attrNameLst>
                                      </p:cBhvr>
                                      <p:to>
                                        <p:strVal val="visible"/>
                                      </p:to>
                                    </p:set>
                                    <p:animEffect transition="in" filter="fade">
                                      <p:cBhvr>
                                        <p:cTn id="14" dur="1000"/>
                                        <p:tgtEl>
                                          <p:spTgt spid="1026"/>
                                        </p:tgtEl>
                                      </p:cBhvr>
                                    </p:animEffect>
                                    <p:anim calcmode="lin" valueType="num">
                                      <p:cBhvr>
                                        <p:cTn id="15" dur="1000" fill="hold"/>
                                        <p:tgtEl>
                                          <p:spTgt spid="1026"/>
                                        </p:tgtEl>
                                        <p:attrNameLst>
                                          <p:attrName>ppt_x</p:attrName>
                                        </p:attrNameLst>
                                      </p:cBhvr>
                                      <p:tavLst>
                                        <p:tav tm="0">
                                          <p:val>
                                            <p:strVal val="#ppt_x"/>
                                          </p:val>
                                        </p:tav>
                                        <p:tav tm="100000">
                                          <p:val>
                                            <p:strVal val="#ppt_x"/>
                                          </p:val>
                                        </p:tav>
                                      </p:tavLst>
                                    </p:anim>
                                    <p:anim calcmode="lin" valueType="num">
                                      <p:cBhvr>
                                        <p:cTn id="16" dur="1000" fill="hold"/>
                                        <p:tgtEl>
                                          <p:spTgt spid="1026"/>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2"/>
                                        </p:tgtEl>
                                        <p:attrNameLst>
                                          <p:attrName>style.visibility</p:attrName>
                                        </p:attrNameLst>
                                      </p:cBhvr>
                                      <p:to>
                                        <p:strVal val="visible"/>
                                      </p:to>
                                    </p:set>
                                    <p:animEffect transition="in" filter="fade">
                                      <p:cBhvr>
                                        <p:cTn id="21" dur="1000"/>
                                        <p:tgtEl>
                                          <p:spTgt spid="2"/>
                                        </p:tgtEl>
                                      </p:cBhvr>
                                    </p:animEffect>
                                    <p:anim calcmode="lin" valueType="num">
                                      <p:cBhvr>
                                        <p:cTn id="22" dur="1000" fill="hold"/>
                                        <p:tgtEl>
                                          <p:spTgt spid="2"/>
                                        </p:tgtEl>
                                        <p:attrNameLst>
                                          <p:attrName>ppt_x</p:attrName>
                                        </p:attrNameLst>
                                      </p:cBhvr>
                                      <p:tavLst>
                                        <p:tav tm="0">
                                          <p:val>
                                            <p:strVal val="#ppt_x"/>
                                          </p:val>
                                        </p:tav>
                                        <p:tav tm="100000">
                                          <p:val>
                                            <p:strVal val="#ppt_x"/>
                                          </p:val>
                                        </p:tav>
                                      </p:tavLst>
                                    </p:anim>
                                    <p:anim calcmode="lin" valueType="num">
                                      <p:cBhvr>
                                        <p:cTn id="23"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fade">
                                      <p:cBhvr>
                                        <p:cTn id="28" dur="1000"/>
                                        <p:tgtEl>
                                          <p:spTgt spid="5"/>
                                        </p:tgtEl>
                                      </p:cBhvr>
                                    </p:animEffect>
                                    <p:anim calcmode="lin" valueType="num">
                                      <p:cBhvr>
                                        <p:cTn id="29" dur="1000" fill="hold"/>
                                        <p:tgtEl>
                                          <p:spTgt spid="5"/>
                                        </p:tgtEl>
                                        <p:attrNameLst>
                                          <p:attrName>ppt_x</p:attrName>
                                        </p:attrNameLst>
                                      </p:cBhvr>
                                      <p:tavLst>
                                        <p:tav tm="0">
                                          <p:val>
                                            <p:strVal val="#ppt_x"/>
                                          </p:val>
                                        </p:tav>
                                        <p:tav tm="100000">
                                          <p:val>
                                            <p:strVal val="#ppt_x"/>
                                          </p:val>
                                        </p:tav>
                                      </p:tavLst>
                                    </p:anim>
                                    <p:anim calcmode="lin" valueType="num">
                                      <p:cBhvr>
                                        <p:cTn id="30"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84923" y="2061024"/>
            <a:ext cx="8856984" cy="4431983"/>
          </a:xfrm>
          <a:prstGeom prst="rect">
            <a:avLst/>
          </a:prstGeom>
          <a:ln>
            <a:solidFill>
              <a:srgbClr val="FF0000"/>
            </a:solidFill>
          </a:ln>
        </p:spPr>
        <p:txBody>
          <a:bodyPr wrap="square">
            <a:spAutoFit/>
          </a:bodyPr>
          <a:lstStyle/>
          <a:p>
            <a:r>
              <a:rPr lang="tr-TR" sz="2400" b="1" dirty="0" smtClean="0">
                <a:solidFill>
                  <a:srgbClr val="FF0000"/>
                </a:solidFill>
              </a:rPr>
              <a:t>SAYILARI YUVARLAMAK:</a:t>
            </a:r>
          </a:p>
          <a:p>
            <a:r>
              <a:rPr lang="tr-TR" sz="2000" b="1" dirty="0" smtClean="0">
                <a:solidFill>
                  <a:srgbClr val="FF0000"/>
                </a:solidFill>
              </a:rPr>
              <a:t>a) </a:t>
            </a:r>
            <a:r>
              <a:rPr lang="tr-TR" sz="2000" b="1" dirty="0" smtClean="0"/>
              <a:t>Doğal</a:t>
            </a:r>
            <a:r>
              <a:rPr lang="tr-TR" sz="2400" b="1" dirty="0" smtClean="0">
                <a:solidFill>
                  <a:srgbClr val="FF0000"/>
                </a:solidFill>
              </a:rPr>
              <a:t> </a:t>
            </a:r>
            <a:r>
              <a:rPr lang="tr-TR" b="1" dirty="0" smtClean="0"/>
              <a:t>Sayılarla </a:t>
            </a:r>
            <a:r>
              <a:rPr lang="tr-TR" b="1" dirty="0"/>
              <a:t>ilgili "yuvarlama" yapmak için yuvarlama yapılacak olan </a:t>
            </a:r>
            <a:r>
              <a:rPr lang="tr-TR" b="1" dirty="0" smtClean="0"/>
              <a:t>basamağın sağındaki </a:t>
            </a:r>
            <a:r>
              <a:rPr lang="tr-TR" b="1" dirty="0"/>
              <a:t>rakama bakılır. Bu rakam 5 veya 5'ten büyük ise yuvarlama </a:t>
            </a:r>
            <a:r>
              <a:rPr lang="tr-TR" b="1" dirty="0" smtClean="0"/>
              <a:t>yapılacak basamaktaki </a:t>
            </a:r>
            <a:r>
              <a:rPr lang="tr-TR" b="1" dirty="0"/>
              <a:t>rakam "1" artırılır, 5'ten küçük ise aynen bırakılır. Her iki </a:t>
            </a:r>
            <a:r>
              <a:rPr lang="tr-TR" b="1" dirty="0" smtClean="0"/>
              <a:t>durumda da </a:t>
            </a:r>
            <a:r>
              <a:rPr lang="tr-TR" b="1" dirty="0"/>
              <a:t>yuvarlama yapıldıktan sonra yuvarlama yapılan basamağın sağındaki </a:t>
            </a:r>
            <a:r>
              <a:rPr lang="tr-TR" b="1" dirty="0" smtClean="0"/>
              <a:t>rakam  / rakamlar </a:t>
            </a:r>
            <a:r>
              <a:rPr lang="tr-TR" b="1" dirty="0"/>
              <a:t>yerine "0" yazılır</a:t>
            </a:r>
            <a:r>
              <a:rPr lang="tr-TR" b="1" dirty="0" smtClean="0"/>
              <a:t>.</a:t>
            </a:r>
          </a:p>
          <a:p>
            <a:endParaRPr lang="tr-TR" sz="2000" b="1" dirty="0" smtClean="0">
              <a:solidFill>
                <a:srgbClr val="FF0000"/>
              </a:solidFill>
            </a:endParaRPr>
          </a:p>
          <a:p>
            <a:r>
              <a:rPr lang="tr-TR" sz="2000" b="1" dirty="0" smtClean="0">
                <a:solidFill>
                  <a:srgbClr val="FF0000"/>
                </a:solidFill>
              </a:rPr>
              <a:t>A-1) </a:t>
            </a:r>
            <a:r>
              <a:rPr lang="tr-TR" sz="2000" b="1" dirty="0" smtClean="0"/>
              <a:t>En yakın onluğa yuvarlamak için sayının en son basamağı 1,2,3,4 ise sayı aşağı onluğa,5,6,7,8,9 ise sayı yukarı onluğa yuvarlanır.</a:t>
            </a:r>
          </a:p>
          <a:p>
            <a:endParaRPr lang="tr-TR" sz="2000" b="1" dirty="0" smtClean="0"/>
          </a:p>
          <a:p>
            <a:r>
              <a:rPr lang="tr-TR" sz="2000" b="1" dirty="0" smtClean="0">
                <a:solidFill>
                  <a:srgbClr val="FF0000"/>
                </a:solidFill>
              </a:rPr>
              <a:t>A-2) </a:t>
            </a:r>
            <a:r>
              <a:rPr lang="tr-TR" sz="2000" b="1" dirty="0" smtClean="0"/>
              <a:t>En yakın yüzlüğe yuvarlamak için sayının en son iki basamağı 50 den küçük ise sayı aşağı yüzlüğe,50 ve 50 den büyük ise sayı yukarı yüzlüğe yuvarlanır.</a:t>
            </a:r>
          </a:p>
          <a:p>
            <a:endParaRPr lang="tr-TR" sz="2000" b="1" dirty="0" smtClean="0"/>
          </a:p>
          <a:p>
            <a:r>
              <a:rPr lang="tr-TR" sz="2000" b="1" dirty="0" smtClean="0">
                <a:solidFill>
                  <a:srgbClr val="FF0000"/>
                </a:solidFill>
              </a:rPr>
              <a:t>A-3) </a:t>
            </a:r>
            <a:r>
              <a:rPr lang="tr-TR" sz="2000" b="1" dirty="0" smtClean="0"/>
              <a:t>En yakın binliğe yuvarlamak için sayının en son üç basamağı 500 den küçük ise sayı aşağı binliğe,500 ve 500 den büyük ise sayı yukarı binliğe yuvarlanır.</a:t>
            </a:r>
            <a:endParaRPr lang="tr-TR" sz="2000" b="1" dirty="0"/>
          </a:p>
        </p:txBody>
      </p:sp>
      <p:sp>
        <p:nvSpPr>
          <p:cNvPr id="3" name="Dikdörtgen 2"/>
          <p:cNvSpPr/>
          <p:nvPr/>
        </p:nvSpPr>
        <p:spPr>
          <a:xfrm>
            <a:off x="84923" y="26408"/>
            <a:ext cx="8856984" cy="1815882"/>
          </a:xfrm>
          <a:prstGeom prst="rect">
            <a:avLst/>
          </a:prstGeom>
          <a:ln>
            <a:solidFill>
              <a:srgbClr val="FF0000"/>
            </a:solidFill>
          </a:ln>
        </p:spPr>
        <p:txBody>
          <a:bodyPr wrap="square">
            <a:spAutoFit/>
          </a:bodyPr>
          <a:lstStyle/>
          <a:p>
            <a:r>
              <a:rPr lang="tr-TR" sz="2400" b="1" dirty="0" smtClean="0">
                <a:solidFill>
                  <a:srgbClr val="FF0000"/>
                </a:solidFill>
              </a:rPr>
              <a:t>ÇIKARMA İŞLEMİNDE TAHMİN: </a:t>
            </a:r>
          </a:p>
          <a:p>
            <a:r>
              <a:rPr lang="tr-TR" sz="2400" b="1" dirty="0"/>
              <a:t>	</a:t>
            </a:r>
            <a:r>
              <a:rPr lang="tr-TR" sz="2000" b="1" dirty="0" smtClean="0"/>
              <a:t>Çıkarma işleminde tahmin yapmak için doğal sayılar;</a:t>
            </a:r>
          </a:p>
          <a:p>
            <a:pPr marL="457200" indent="-457200">
              <a:buAutoNum type="alphaLcParenR"/>
            </a:pPr>
            <a:r>
              <a:rPr lang="tr-TR" sz="2000" b="1" dirty="0" smtClean="0"/>
              <a:t>En yakın onluğa, </a:t>
            </a:r>
          </a:p>
          <a:p>
            <a:pPr marL="457200" indent="-457200">
              <a:buAutoNum type="alphaLcParenR"/>
            </a:pPr>
            <a:r>
              <a:rPr lang="tr-TR" sz="2000" b="1" dirty="0" smtClean="0"/>
              <a:t>En yakın yüzlüğe,</a:t>
            </a:r>
          </a:p>
          <a:p>
            <a:pPr marL="457200" indent="-457200">
              <a:buAutoNum type="alphaLcParenR"/>
            </a:pPr>
            <a:r>
              <a:rPr lang="tr-TR" sz="2000" b="1" dirty="0" smtClean="0"/>
              <a:t>En yakın binliğe yuvarlanır.</a:t>
            </a:r>
            <a:r>
              <a:rPr lang="tr-TR" sz="2400" b="1" dirty="0"/>
              <a:t>	</a:t>
            </a:r>
            <a:endParaRPr lang="tr-TR" b="1" dirty="0"/>
          </a:p>
        </p:txBody>
      </p:sp>
      <p:sp>
        <p:nvSpPr>
          <p:cNvPr id="4" name="Metin kutusu 3"/>
          <p:cNvSpPr txBox="1"/>
          <p:nvPr/>
        </p:nvSpPr>
        <p:spPr>
          <a:xfrm>
            <a:off x="5609956" y="6457890"/>
            <a:ext cx="3534044" cy="400110"/>
          </a:xfrm>
          <a:prstGeom prst="rect">
            <a:avLst/>
          </a:prstGeom>
          <a:noFill/>
        </p:spPr>
        <p:txBody>
          <a:bodyPr wrap="none" rtlCol="0">
            <a:spAutoFit/>
          </a:bodyPr>
          <a:lstStyle/>
          <a:p>
            <a:r>
              <a:rPr lang="tr-TR" sz="2000" b="1" dirty="0" smtClean="0"/>
              <a:t>omeraskerden@hotmail.com.tr</a:t>
            </a:r>
            <a:endParaRPr lang="tr-TR" sz="2000" b="1" dirty="0"/>
          </a:p>
        </p:txBody>
      </p:sp>
    </p:spTree>
    <p:extLst>
      <p:ext uri="{BB962C8B-B14F-4D97-AF65-F5344CB8AC3E}">
        <p14:creationId xmlns:p14="http://schemas.microsoft.com/office/powerpoint/2010/main" val="30912685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fade">
                                      <p:cBhvr>
                                        <p:cTn id="14" dur="1000"/>
                                        <p:tgtEl>
                                          <p:spTgt spid="2"/>
                                        </p:tgtEl>
                                      </p:cBhvr>
                                    </p:animEffect>
                                    <p:anim calcmode="lin" valueType="num">
                                      <p:cBhvr>
                                        <p:cTn id="15" dur="1000" fill="hold"/>
                                        <p:tgtEl>
                                          <p:spTgt spid="2"/>
                                        </p:tgtEl>
                                        <p:attrNameLst>
                                          <p:attrName>ppt_x</p:attrName>
                                        </p:attrNameLst>
                                      </p:cBhvr>
                                      <p:tavLst>
                                        <p:tav tm="0">
                                          <p:val>
                                            <p:strVal val="#ppt_x"/>
                                          </p:val>
                                        </p:tav>
                                        <p:tav tm="100000">
                                          <p:val>
                                            <p:strVal val="#ppt_x"/>
                                          </p:val>
                                        </p:tav>
                                      </p:tavLst>
                                    </p:anim>
                                    <p:anim calcmode="lin" valueType="num">
                                      <p:cBhvr>
                                        <p:cTn id="16"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ikdörtgen 2"/>
          <p:cNvSpPr/>
          <p:nvPr/>
        </p:nvSpPr>
        <p:spPr>
          <a:xfrm>
            <a:off x="84923" y="188640"/>
            <a:ext cx="8856984" cy="1569660"/>
          </a:xfrm>
          <a:prstGeom prst="rect">
            <a:avLst/>
          </a:prstGeom>
          <a:ln>
            <a:solidFill>
              <a:srgbClr val="FF0000"/>
            </a:solidFill>
          </a:ln>
        </p:spPr>
        <p:txBody>
          <a:bodyPr wrap="square">
            <a:spAutoFit/>
          </a:bodyPr>
          <a:lstStyle/>
          <a:p>
            <a:r>
              <a:rPr lang="tr-TR" sz="2400" b="1" dirty="0" smtClean="0">
                <a:solidFill>
                  <a:srgbClr val="FF0000"/>
                </a:solidFill>
              </a:rPr>
              <a:t>ÖRNEK-1 :  </a:t>
            </a:r>
            <a:r>
              <a:rPr lang="tr-TR" sz="2400" b="1" dirty="0" smtClean="0"/>
              <a:t>Babası Aslı’nın yuvarlama konusunu anlayıp anlamadığını kontrol etmek için şu soruları sorar ve yuvarlamasını istediği basamakları söyler:</a:t>
            </a:r>
          </a:p>
          <a:p>
            <a:r>
              <a:rPr lang="tr-TR" sz="2400" b="1" dirty="0" smtClean="0"/>
              <a:t>1) 856-273 sayılarını en yakın onluğa yuvarla.</a:t>
            </a:r>
            <a:r>
              <a:rPr lang="tr-TR" sz="2400" b="1" dirty="0"/>
              <a:t>		</a:t>
            </a:r>
            <a:endParaRPr lang="tr-TR" b="1" dirty="0"/>
          </a:p>
        </p:txBody>
      </p:sp>
      <p:sp>
        <p:nvSpPr>
          <p:cNvPr id="5" name="Metin kutusu 4"/>
          <p:cNvSpPr txBox="1"/>
          <p:nvPr/>
        </p:nvSpPr>
        <p:spPr>
          <a:xfrm>
            <a:off x="84923" y="2276872"/>
            <a:ext cx="8856984" cy="1631216"/>
          </a:xfrm>
          <a:prstGeom prst="rect">
            <a:avLst/>
          </a:prstGeom>
          <a:noFill/>
          <a:ln>
            <a:solidFill>
              <a:srgbClr val="FF0000"/>
            </a:solidFill>
          </a:ln>
        </p:spPr>
        <p:txBody>
          <a:bodyPr wrap="square" rtlCol="0">
            <a:spAutoFit/>
          </a:bodyPr>
          <a:lstStyle/>
          <a:p>
            <a:r>
              <a:rPr lang="tr-TR" sz="2000" b="1" dirty="0" smtClean="0"/>
              <a:t>856 sayısının en son basamağı yani birler basamağı olan 6 sayısı 5 sayısından büyüktür.6 sayısının önündeki 5 sayısına bir eklenir ve 6’nın yerine de sıfır yazılır. Sayımız 860 olur.</a:t>
            </a:r>
          </a:p>
          <a:p>
            <a:endParaRPr lang="tr-TR" sz="2000" b="1" dirty="0"/>
          </a:p>
          <a:p>
            <a:r>
              <a:rPr lang="tr-TR" sz="2000" b="1" dirty="0" smtClean="0"/>
              <a:t>		85 </a:t>
            </a:r>
            <a:r>
              <a:rPr lang="tr-TR" sz="2000" b="1" dirty="0" smtClean="0">
                <a:solidFill>
                  <a:srgbClr val="FF0000"/>
                </a:solidFill>
              </a:rPr>
              <a:t>6</a:t>
            </a:r>
            <a:r>
              <a:rPr lang="tr-TR" sz="2000" b="1" dirty="0" smtClean="0"/>
              <a:t>    6 &gt; 5 ise 5+1=6 olur. Doğal sayıda 860 olur.</a:t>
            </a:r>
            <a:endParaRPr lang="tr-TR" sz="2000" b="1" dirty="0"/>
          </a:p>
        </p:txBody>
      </p:sp>
      <p:sp>
        <p:nvSpPr>
          <p:cNvPr id="7" name="Metin kutusu 6"/>
          <p:cNvSpPr txBox="1"/>
          <p:nvPr/>
        </p:nvSpPr>
        <p:spPr>
          <a:xfrm>
            <a:off x="5609956" y="6457890"/>
            <a:ext cx="3534044" cy="400110"/>
          </a:xfrm>
          <a:prstGeom prst="rect">
            <a:avLst/>
          </a:prstGeom>
          <a:noFill/>
        </p:spPr>
        <p:txBody>
          <a:bodyPr wrap="none" rtlCol="0">
            <a:spAutoFit/>
          </a:bodyPr>
          <a:lstStyle/>
          <a:p>
            <a:r>
              <a:rPr lang="tr-TR" sz="2000" b="1" dirty="0" smtClean="0"/>
              <a:t>omeraskerden@hotmail.com.tr</a:t>
            </a:r>
            <a:endParaRPr lang="tr-TR" sz="2000" b="1" dirty="0"/>
          </a:p>
        </p:txBody>
      </p:sp>
      <p:pic>
        <p:nvPicPr>
          <p:cNvPr id="614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71600" y="4797152"/>
            <a:ext cx="7458075" cy="13525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7093165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1000"/>
                                        <p:tgtEl>
                                          <p:spTgt spid="5"/>
                                        </p:tgtEl>
                                      </p:cBhvr>
                                    </p:animEffect>
                                    <p:anim calcmode="lin" valueType="num">
                                      <p:cBhvr>
                                        <p:cTn id="15" dur="1000" fill="hold"/>
                                        <p:tgtEl>
                                          <p:spTgt spid="5"/>
                                        </p:tgtEl>
                                        <p:attrNameLst>
                                          <p:attrName>ppt_x</p:attrName>
                                        </p:attrNameLst>
                                      </p:cBhvr>
                                      <p:tavLst>
                                        <p:tav tm="0">
                                          <p:val>
                                            <p:strVal val="#ppt_x"/>
                                          </p:val>
                                        </p:tav>
                                        <p:tav tm="100000">
                                          <p:val>
                                            <p:strVal val="#ppt_x"/>
                                          </p:val>
                                        </p:tav>
                                      </p:tavLst>
                                    </p:anim>
                                    <p:anim calcmode="lin" valueType="num">
                                      <p:cBhvr>
                                        <p:cTn id="16"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6147"/>
                                        </p:tgtEl>
                                        <p:attrNameLst>
                                          <p:attrName>style.visibility</p:attrName>
                                        </p:attrNameLst>
                                      </p:cBhvr>
                                      <p:to>
                                        <p:strVal val="visible"/>
                                      </p:to>
                                    </p:set>
                                    <p:animEffect transition="in" filter="fade">
                                      <p:cBhvr>
                                        <p:cTn id="21" dur="1000"/>
                                        <p:tgtEl>
                                          <p:spTgt spid="6147"/>
                                        </p:tgtEl>
                                      </p:cBhvr>
                                    </p:animEffect>
                                    <p:anim calcmode="lin" valueType="num">
                                      <p:cBhvr>
                                        <p:cTn id="22" dur="1000" fill="hold"/>
                                        <p:tgtEl>
                                          <p:spTgt spid="6147"/>
                                        </p:tgtEl>
                                        <p:attrNameLst>
                                          <p:attrName>ppt_x</p:attrName>
                                        </p:attrNameLst>
                                      </p:cBhvr>
                                      <p:tavLst>
                                        <p:tav tm="0">
                                          <p:val>
                                            <p:strVal val="#ppt_x"/>
                                          </p:val>
                                        </p:tav>
                                        <p:tav tm="100000">
                                          <p:val>
                                            <p:strVal val="#ppt_x"/>
                                          </p:val>
                                        </p:tav>
                                      </p:tavLst>
                                    </p:anim>
                                    <p:anim calcmode="lin" valueType="num">
                                      <p:cBhvr>
                                        <p:cTn id="23" dur="1000" fill="hold"/>
                                        <p:tgtEl>
                                          <p:spTgt spid="614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Dikdörtgen 4"/>
          <p:cNvSpPr/>
          <p:nvPr/>
        </p:nvSpPr>
        <p:spPr>
          <a:xfrm>
            <a:off x="84923" y="188640"/>
            <a:ext cx="8856984" cy="1569660"/>
          </a:xfrm>
          <a:prstGeom prst="rect">
            <a:avLst/>
          </a:prstGeom>
          <a:ln>
            <a:solidFill>
              <a:srgbClr val="FF0000"/>
            </a:solidFill>
          </a:ln>
        </p:spPr>
        <p:txBody>
          <a:bodyPr wrap="square">
            <a:spAutoFit/>
          </a:bodyPr>
          <a:lstStyle/>
          <a:p>
            <a:r>
              <a:rPr lang="tr-TR" sz="2400" b="1" dirty="0" smtClean="0">
                <a:solidFill>
                  <a:srgbClr val="FF0000"/>
                </a:solidFill>
              </a:rPr>
              <a:t>ÖRNEK-2 :  </a:t>
            </a:r>
            <a:r>
              <a:rPr lang="tr-TR" sz="2400" b="1" dirty="0" smtClean="0"/>
              <a:t>Babası Aslı’nın yuvarlama konusunu anlayıp anlamadığını kontrol etmek için şu soruları sorar ve yuvarlamasını istediği basamakları söyler:</a:t>
            </a:r>
          </a:p>
          <a:p>
            <a:r>
              <a:rPr lang="tr-TR" sz="2400" b="1" dirty="0" smtClean="0"/>
              <a:t>2) 1427-754 sayılarını en yakın yüzlüğe yuvarla.</a:t>
            </a:r>
            <a:r>
              <a:rPr lang="tr-TR" sz="2400" b="1" dirty="0"/>
              <a:t>		</a:t>
            </a:r>
            <a:endParaRPr lang="tr-TR" b="1" dirty="0"/>
          </a:p>
        </p:txBody>
      </p:sp>
      <p:sp>
        <p:nvSpPr>
          <p:cNvPr id="6" name="Metin kutusu 5"/>
          <p:cNvSpPr txBox="1"/>
          <p:nvPr/>
        </p:nvSpPr>
        <p:spPr>
          <a:xfrm>
            <a:off x="84923" y="2060848"/>
            <a:ext cx="8856984" cy="2554545"/>
          </a:xfrm>
          <a:prstGeom prst="rect">
            <a:avLst/>
          </a:prstGeom>
          <a:noFill/>
          <a:ln>
            <a:solidFill>
              <a:srgbClr val="FF0000"/>
            </a:solidFill>
          </a:ln>
        </p:spPr>
        <p:txBody>
          <a:bodyPr wrap="square" rtlCol="0">
            <a:spAutoFit/>
          </a:bodyPr>
          <a:lstStyle/>
          <a:p>
            <a:r>
              <a:rPr lang="tr-TR" sz="2000" b="1" dirty="0" smtClean="0"/>
              <a:t>1427 sayısının en son iki basamağı yani birler ve onlar basamağı olan 27 sayısı 50 sayısından küçüktür.27 sayısının önündeki 4 sayısı aynı kalır.27’nin yerine de sıfır </a:t>
            </a:r>
            <a:r>
              <a:rPr lang="tr-TR" sz="2000" b="1" dirty="0" err="1" smtClean="0"/>
              <a:t>sıfır</a:t>
            </a:r>
            <a:r>
              <a:rPr lang="tr-TR" sz="2000" b="1" dirty="0" smtClean="0"/>
              <a:t> ‘’00’’yazılır. Sayımız 1400 olur.</a:t>
            </a:r>
          </a:p>
          <a:p>
            <a:r>
              <a:rPr lang="tr-TR" sz="2000" b="1" dirty="0" smtClean="0"/>
              <a:t>754 </a:t>
            </a:r>
            <a:r>
              <a:rPr lang="tr-TR" sz="2000" b="1" dirty="0"/>
              <a:t>sayısının en son iki basamağı yani birler ve onlar basamağı olan </a:t>
            </a:r>
            <a:r>
              <a:rPr lang="tr-TR" sz="2000" b="1" dirty="0" smtClean="0"/>
              <a:t>54 </a:t>
            </a:r>
            <a:r>
              <a:rPr lang="tr-TR" sz="2000" b="1" dirty="0"/>
              <a:t>sayısı 50 sayısından </a:t>
            </a:r>
            <a:r>
              <a:rPr lang="tr-TR" sz="2000" b="1" dirty="0" smtClean="0"/>
              <a:t>büyüktür.54 </a:t>
            </a:r>
            <a:r>
              <a:rPr lang="tr-TR" sz="2000" b="1" dirty="0"/>
              <a:t>sayısının önündeki </a:t>
            </a:r>
            <a:r>
              <a:rPr lang="tr-TR" sz="2000" b="1" dirty="0" smtClean="0"/>
              <a:t>7 </a:t>
            </a:r>
            <a:r>
              <a:rPr lang="tr-TR" sz="2000" b="1" dirty="0"/>
              <a:t>sayısı </a:t>
            </a:r>
            <a:r>
              <a:rPr lang="tr-TR" sz="2000" b="1" dirty="0" smtClean="0"/>
              <a:t>7+1=8 olur.54’ün </a:t>
            </a:r>
            <a:r>
              <a:rPr lang="tr-TR" sz="2000" b="1" dirty="0"/>
              <a:t>yerine de sıfır </a:t>
            </a:r>
            <a:r>
              <a:rPr lang="tr-TR" sz="2000" b="1" dirty="0" err="1"/>
              <a:t>sıfır</a:t>
            </a:r>
            <a:r>
              <a:rPr lang="tr-TR" sz="2000" b="1" dirty="0"/>
              <a:t> ‘’00’’yazılır. Sayımız </a:t>
            </a:r>
            <a:r>
              <a:rPr lang="tr-TR" sz="2000" b="1" dirty="0" smtClean="0"/>
              <a:t>800 </a:t>
            </a:r>
            <a:r>
              <a:rPr lang="tr-TR" sz="2000" b="1" dirty="0"/>
              <a:t>olur</a:t>
            </a:r>
            <a:r>
              <a:rPr lang="tr-TR" sz="2000" b="1" dirty="0" smtClean="0"/>
              <a:t>.</a:t>
            </a:r>
            <a:endParaRPr lang="tr-TR" sz="2000" b="1" dirty="0"/>
          </a:p>
          <a:p>
            <a:r>
              <a:rPr lang="tr-TR" sz="2000" b="1" dirty="0" smtClean="0"/>
              <a:t>		14 </a:t>
            </a:r>
            <a:r>
              <a:rPr lang="tr-TR" sz="2000" b="1" dirty="0" smtClean="0">
                <a:solidFill>
                  <a:srgbClr val="FF0000"/>
                </a:solidFill>
              </a:rPr>
              <a:t>27</a:t>
            </a:r>
            <a:r>
              <a:rPr lang="tr-TR" sz="2000" b="1" dirty="0" smtClean="0"/>
              <a:t>    27 </a:t>
            </a:r>
            <a:r>
              <a:rPr lang="tr-TR" sz="2000" b="1" dirty="0"/>
              <a:t>&lt;</a:t>
            </a:r>
            <a:r>
              <a:rPr lang="tr-TR" sz="2000" b="1" dirty="0" smtClean="0"/>
              <a:t> 50 ise 5+1=6  Doğal sayı 1400 olur.</a:t>
            </a:r>
          </a:p>
          <a:p>
            <a:r>
              <a:rPr lang="tr-TR" sz="2000" b="1" dirty="0"/>
              <a:t>	</a:t>
            </a:r>
            <a:r>
              <a:rPr lang="tr-TR" sz="2000" b="1" dirty="0" smtClean="0"/>
              <a:t>	  754      54 &gt; 50 ise 7+1=8 Doğal sayı 800 olur.</a:t>
            </a:r>
            <a:endParaRPr lang="tr-TR" sz="2000" b="1" dirty="0"/>
          </a:p>
        </p:txBody>
      </p:sp>
      <p:sp>
        <p:nvSpPr>
          <p:cNvPr id="8" name="Metin kutusu 7"/>
          <p:cNvSpPr txBox="1"/>
          <p:nvPr/>
        </p:nvSpPr>
        <p:spPr>
          <a:xfrm>
            <a:off x="5609956" y="6457890"/>
            <a:ext cx="3534044" cy="400110"/>
          </a:xfrm>
          <a:prstGeom prst="rect">
            <a:avLst/>
          </a:prstGeom>
          <a:noFill/>
        </p:spPr>
        <p:txBody>
          <a:bodyPr wrap="none" rtlCol="0">
            <a:spAutoFit/>
          </a:bodyPr>
          <a:lstStyle/>
          <a:p>
            <a:r>
              <a:rPr lang="tr-TR" sz="2000" b="1" dirty="0" smtClean="0"/>
              <a:t>omeraskerden@hotmail.com.tr</a:t>
            </a:r>
            <a:endParaRPr lang="tr-TR" sz="2000" b="1" dirty="0"/>
          </a:p>
        </p:txBody>
      </p:sp>
      <p:pic>
        <p:nvPicPr>
          <p:cNvPr id="71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83636" y="4941168"/>
            <a:ext cx="7981950" cy="13049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9071188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1000"/>
                                        <p:tgtEl>
                                          <p:spTgt spid="6"/>
                                        </p:tgtEl>
                                      </p:cBhvr>
                                    </p:animEffect>
                                    <p:anim calcmode="lin" valueType="num">
                                      <p:cBhvr>
                                        <p:cTn id="15" dur="1000" fill="hold"/>
                                        <p:tgtEl>
                                          <p:spTgt spid="6"/>
                                        </p:tgtEl>
                                        <p:attrNameLst>
                                          <p:attrName>ppt_x</p:attrName>
                                        </p:attrNameLst>
                                      </p:cBhvr>
                                      <p:tavLst>
                                        <p:tav tm="0">
                                          <p:val>
                                            <p:strVal val="#ppt_x"/>
                                          </p:val>
                                        </p:tav>
                                        <p:tav tm="100000">
                                          <p:val>
                                            <p:strVal val="#ppt_x"/>
                                          </p:val>
                                        </p:tav>
                                      </p:tavLst>
                                    </p:anim>
                                    <p:anim calcmode="lin" valueType="num">
                                      <p:cBhvr>
                                        <p:cTn id="16"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7170"/>
                                        </p:tgtEl>
                                        <p:attrNameLst>
                                          <p:attrName>style.visibility</p:attrName>
                                        </p:attrNameLst>
                                      </p:cBhvr>
                                      <p:to>
                                        <p:strVal val="visible"/>
                                      </p:to>
                                    </p:set>
                                    <p:animEffect transition="in" filter="fade">
                                      <p:cBhvr>
                                        <p:cTn id="21" dur="1000"/>
                                        <p:tgtEl>
                                          <p:spTgt spid="7170"/>
                                        </p:tgtEl>
                                      </p:cBhvr>
                                    </p:animEffect>
                                    <p:anim calcmode="lin" valueType="num">
                                      <p:cBhvr>
                                        <p:cTn id="22" dur="1000" fill="hold"/>
                                        <p:tgtEl>
                                          <p:spTgt spid="7170"/>
                                        </p:tgtEl>
                                        <p:attrNameLst>
                                          <p:attrName>ppt_x</p:attrName>
                                        </p:attrNameLst>
                                      </p:cBhvr>
                                      <p:tavLst>
                                        <p:tav tm="0">
                                          <p:val>
                                            <p:strVal val="#ppt_x"/>
                                          </p:val>
                                        </p:tav>
                                        <p:tav tm="100000">
                                          <p:val>
                                            <p:strVal val="#ppt_x"/>
                                          </p:val>
                                        </p:tav>
                                      </p:tavLst>
                                    </p:anim>
                                    <p:anim calcmode="lin" valueType="num">
                                      <p:cBhvr>
                                        <p:cTn id="23" dur="1000" fill="hold"/>
                                        <p:tgtEl>
                                          <p:spTgt spid="717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etin kutusu 3"/>
          <p:cNvSpPr txBox="1"/>
          <p:nvPr/>
        </p:nvSpPr>
        <p:spPr>
          <a:xfrm>
            <a:off x="5609956" y="6457890"/>
            <a:ext cx="3534044" cy="400110"/>
          </a:xfrm>
          <a:prstGeom prst="rect">
            <a:avLst/>
          </a:prstGeom>
          <a:noFill/>
        </p:spPr>
        <p:txBody>
          <a:bodyPr wrap="none" rtlCol="0">
            <a:spAutoFit/>
          </a:bodyPr>
          <a:lstStyle/>
          <a:p>
            <a:r>
              <a:rPr lang="tr-TR" sz="2000" b="1" dirty="0" smtClean="0"/>
              <a:t>omeraskerden@hotmail.com.tr</a:t>
            </a:r>
            <a:endParaRPr lang="tr-TR" sz="2000" b="1" dirty="0"/>
          </a:p>
        </p:txBody>
      </p:sp>
      <p:sp>
        <p:nvSpPr>
          <p:cNvPr id="3" name="Dikdörtgen 2"/>
          <p:cNvSpPr/>
          <p:nvPr/>
        </p:nvSpPr>
        <p:spPr>
          <a:xfrm>
            <a:off x="84923" y="188640"/>
            <a:ext cx="8856984" cy="1569660"/>
          </a:xfrm>
          <a:prstGeom prst="rect">
            <a:avLst/>
          </a:prstGeom>
          <a:ln>
            <a:solidFill>
              <a:srgbClr val="FF0000"/>
            </a:solidFill>
          </a:ln>
        </p:spPr>
        <p:txBody>
          <a:bodyPr wrap="square">
            <a:spAutoFit/>
          </a:bodyPr>
          <a:lstStyle/>
          <a:p>
            <a:r>
              <a:rPr lang="tr-TR" sz="2400" b="1" dirty="0" smtClean="0">
                <a:solidFill>
                  <a:srgbClr val="FF0000"/>
                </a:solidFill>
              </a:rPr>
              <a:t>ÖRNEK-2 :  </a:t>
            </a:r>
            <a:r>
              <a:rPr lang="tr-TR" sz="2400" b="1" dirty="0" smtClean="0"/>
              <a:t>Babası Aslı’nın yuvarlama konusunu anlayıp anlamadığını kontrol etmek için şu soruları sorar ve yuvarlamasını istediği basamakları söyler:</a:t>
            </a:r>
          </a:p>
          <a:p>
            <a:r>
              <a:rPr lang="tr-TR" sz="2400" b="1" dirty="0" smtClean="0"/>
              <a:t>3) 5678-3438 sayılarını en yakın binliğe yuvarla.</a:t>
            </a:r>
            <a:r>
              <a:rPr lang="tr-TR" sz="2400" b="1" dirty="0"/>
              <a:t>		</a:t>
            </a:r>
            <a:endParaRPr lang="tr-TR" b="1" dirty="0"/>
          </a:p>
        </p:txBody>
      </p:sp>
      <p:sp>
        <p:nvSpPr>
          <p:cNvPr id="5" name="Metin kutusu 4"/>
          <p:cNvSpPr txBox="1"/>
          <p:nvPr/>
        </p:nvSpPr>
        <p:spPr>
          <a:xfrm>
            <a:off x="84923" y="2060848"/>
            <a:ext cx="8856984" cy="2554545"/>
          </a:xfrm>
          <a:prstGeom prst="rect">
            <a:avLst/>
          </a:prstGeom>
          <a:noFill/>
          <a:ln>
            <a:solidFill>
              <a:srgbClr val="FF0000"/>
            </a:solidFill>
          </a:ln>
        </p:spPr>
        <p:txBody>
          <a:bodyPr wrap="square" rtlCol="0">
            <a:spAutoFit/>
          </a:bodyPr>
          <a:lstStyle/>
          <a:p>
            <a:r>
              <a:rPr lang="tr-TR" sz="2000" b="1" dirty="0" smtClean="0"/>
              <a:t>5678 sayısının en son üç basamağı yani </a:t>
            </a:r>
            <a:r>
              <a:rPr lang="tr-TR" sz="2000" b="1" dirty="0" err="1" smtClean="0"/>
              <a:t>birler,onlar</a:t>
            </a:r>
            <a:r>
              <a:rPr lang="tr-TR" sz="2000" b="1" dirty="0" smtClean="0"/>
              <a:t> ve binler  basamağı olan 678 sayısı 500 sayısından büyüktür.678 sayısının önündeki 5 sayısına 1 5+1=6 eklenir. 678’in yerine de sıfır </a:t>
            </a:r>
            <a:r>
              <a:rPr lang="tr-TR" sz="2000" b="1" dirty="0" err="1" smtClean="0"/>
              <a:t>sıfır</a:t>
            </a:r>
            <a:r>
              <a:rPr lang="tr-TR" sz="2000" b="1" dirty="0" smtClean="0"/>
              <a:t> ‘’000’’yazılır. Sayımız 6000 olur.</a:t>
            </a:r>
          </a:p>
          <a:p>
            <a:r>
              <a:rPr lang="tr-TR" sz="2000" b="1" dirty="0" smtClean="0"/>
              <a:t>3438 </a:t>
            </a:r>
            <a:r>
              <a:rPr lang="tr-TR" sz="2000" b="1" dirty="0"/>
              <a:t>sayısının en son </a:t>
            </a:r>
            <a:r>
              <a:rPr lang="tr-TR" sz="2000" b="1" dirty="0" smtClean="0"/>
              <a:t>üç </a:t>
            </a:r>
            <a:r>
              <a:rPr lang="tr-TR" sz="2000" b="1" dirty="0"/>
              <a:t>basamağı yani </a:t>
            </a:r>
            <a:r>
              <a:rPr lang="tr-TR" sz="2000" b="1" dirty="0" err="1" smtClean="0"/>
              <a:t>birler,onlar</a:t>
            </a:r>
            <a:r>
              <a:rPr lang="tr-TR" sz="2000" b="1" dirty="0" smtClean="0"/>
              <a:t> ve binler  </a:t>
            </a:r>
            <a:r>
              <a:rPr lang="tr-TR" sz="2000" b="1" dirty="0"/>
              <a:t>basamağı olan </a:t>
            </a:r>
            <a:r>
              <a:rPr lang="tr-TR" sz="2000" b="1" dirty="0" smtClean="0"/>
              <a:t>438 </a:t>
            </a:r>
            <a:r>
              <a:rPr lang="tr-TR" sz="2000" b="1" dirty="0"/>
              <a:t>sayısı </a:t>
            </a:r>
            <a:r>
              <a:rPr lang="tr-TR" sz="2000" b="1" dirty="0" smtClean="0"/>
              <a:t>500 </a:t>
            </a:r>
            <a:r>
              <a:rPr lang="tr-TR" sz="2000" b="1" dirty="0"/>
              <a:t>sayısından </a:t>
            </a:r>
            <a:r>
              <a:rPr lang="tr-TR" sz="2000" b="1" dirty="0" smtClean="0"/>
              <a:t>küçüktür.438 </a:t>
            </a:r>
            <a:r>
              <a:rPr lang="tr-TR" sz="2000" b="1" dirty="0"/>
              <a:t>sayısının önündeki 3</a:t>
            </a:r>
            <a:r>
              <a:rPr lang="tr-TR" sz="2000" b="1" dirty="0" smtClean="0"/>
              <a:t> </a:t>
            </a:r>
            <a:r>
              <a:rPr lang="tr-TR" sz="2000" b="1" dirty="0"/>
              <a:t>sayısı </a:t>
            </a:r>
            <a:r>
              <a:rPr lang="tr-TR" sz="2000" b="1" dirty="0" smtClean="0"/>
              <a:t>aynı kalır.438’ün </a:t>
            </a:r>
            <a:r>
              <a:rPr lang="tr-TR" sz="2000" b="1" dirty="0"/>
              <a:t>yerine de sıfır </a:t>
            </a:r>
            <a:r>
              <a:rPr lang="tr-TR" sz="2000" b="1" dirty="0" err="1"/>
              <a:t>sıfır</a:t>
            </a:r>
            <a:r>
              <a:rPr lang="tr-TR" sz="2000" b="1" dirty="0"/>
              <a:t> ‘</a:t>
            </a:r>
            <a:r>
              <a:rPr lang="tr-TR" sz="2000" b="1" dirty="0" smtClean="0"/>
              <a:t>’000</a:t>
            </a:r>
            <a:r>
              <a:rPr lang="tr-TR" sz="2000" b="1" dirty="0"/>
              <a:t>’’yazılır. Sayımız </a:t>
            </a:r>
            <a:r>
              <a:rPr lang="tr-TR" sz="2000" b="1" dirty="0" smtClean="0"/>
              <a:t>3000 </a:t>
            </a:r>
            <a:r>
              <a:rPr lang="tr-TR" sz="2000" b="1" dirty="0"/>
              <a:t>olur</a:t>
            </a:r>
            <a:r>
              <a:rPr lang="tr-TR" sz="2000" b="1" dirty="0" smtClean="0"/>
              <a:t>.</a:t>
            </a:r>
            <a:endParaRPr lang="tr-TR" sz="2000" b="1" dirty="0"/>
          </a:p>
          <a:p>
            <a:r>
              <a:rPr lang="tr-TR" sz="2000" b="1" dirty="0" smtClean="0"/>
              <a:t>		5678    678 &gt; 500 ise 5+1=6  Doğal sayı 6000 olur.</a:t>
            </a:r>
          </a:p>
          <a:p>
            <a:r>
              <a:rPr lang="tr-TR" sz="2000" b="1" dirty="0"/>
              <a:t>	</a:t>
            </a:r>
            <a:r>
              <a:rPr lang="tr-TR" sz="2000" b="1" dirty="0" smtClean="0"/>
              <a:t>	3438    438 </a:t>
            </a:r>
            <a:r>
              <a:rPr lang="tr-TR" sz="2000" b="1" dirty="0"/>
              <a:t>&lt;</a:t>
            </a:r>
            <a:r>
              <a:rPr lang="tr-TR" sz="2000" b="1" dirty="0" smtClean="0"/>
              <a:t> 500 ise  Doğal sayı 3000 olur.</a:t>
            </a:r>
            <a:endParaRPr lang="tr-TR" sz="2000" b="1" dirty="0"/>
          </a:p>
        </p:txBody>
      </p:sp>
      <p:pic>
        <p:nvPicPr>
          <p:cNvPr id="819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71600" y="5056355"/>
            <a:ext cx="7600950" cy="13716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7159996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1000"/>
                                        <p:tgtEl>
                                          <p:spTgt spid="5"/>
                                        </p:tgtEl>
                                      </p:cBhvr>
                                    </p:animEffect>
                                    <p:anim calcmode="lin" valueType="num">
                                      <p:cBhvr>
                                        <p:cTn id="15" dur="1000" fill="hold"/>
                                        <p:tgtEl>
                                          <p:spTgt spid="5"/>
                                        </p:tgtEl>
                                        <p:attrNameLst>
                                          <p:attrName>ppt_x</p:attrName>
                                        </p:attrNameLst>
                                      </p:cBhvr>
                                      <p:tavLst>
                                        <p:tav tm="0">
                                          <p:val>
                                            <p:strVal val="#ppt_x"/>
                                          </p:val>
                                        </p:tav>
                                        <p:tav tm="100000">
                                          <p:val>
                                            <p:strVal val="#ppt_x"/>
                                          </p:val>
                                        </p:tav>
                                      </p:tavLst>
                                    </p:anim>
                                    <p:anim calcmode="lin" valueType="num">
                                      <p:cBhvr>
                                        <p:cTn id="16"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8194"/>
                                        </p:tgtEl>
                                        <p:attrNameLst>
                                          <p:attrName>style.visibility</p:attrName>
                                        </p:attrNameLst>
                                      </p:cBhvr>
                                      <p:to>
                                        <p:strVal val="visible"/>
                                      </p:to>
                                    </p:set>
                                    <p:animEffect transition="in" filter="fade">
                                      <p:cBhvr>
                                        <p:cTn id="21" dur="1000"/>
                                        <p:tgtEl>
                                          <p:spTgt spid="8194"/>
                                        </p:tgtEl>
                                      </p:cBhvr>
                                    </p:animEffect>
                                    <p:anim calcmode="lin" valueType="num">
                                      <p:cBhvr>
                                        <p:cTn id="22" dur="1000" fill="hold"/>
                                        <p:tgtEl>
                                          <p:spTgt spid="8194"/>
                                        </p:tgtEl>
                                        <p:attrNameLst>
                                          <p:attrName>ppt_x</p:attrName>
                                        </p:attrNameLst>
                                      </p:cBhvr>
                                      <p:tavLst>
                                        <p:tav tm="0">
                                          <p:val>
                                            <p:strVal val="#ppt_x"/>
                                          </p:val>
                                        </p:tav>
                                        <p:tav tm="100000">
                                          <p:val>
                                            <p:strVal val="#ppt_x"/>
                                          </p:val>
                                        </p:tav>
                                      </p:tavLst>
                                    </p:anim>
                                    <p:anim calcmode="lin" valueType="num">
                                      <p:cBhvr>
                                        <p:cTn id="23" dur="1000" fill="hold"/>
                                        <p:tgtEl>
                                          <p:spTgt spid="819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84923" y="2046276"/>
            <a:ext cx="8856984" cy="4431983"/>
          </a:xfrm>
          <a:prstGeom prst="rect">
            <a:avLst/>
          </a:prstGeom>
          <a:ln>
            <a:solidFill>
              <a:srgbClr val="FF0000"/>
            </a:solidFill>
          </a:ln>
        </p:spPr>
        <p:txBody>
          <a:bodyPr wrap="square">
            <a:spAutoFit/>
          </a:bodyPr>
          <a:lstStyle/>
          <a:p>
            <a:r>
              <a:rPr lang="tr-TR" sz="2400" b="1" dirty="0" smtClean="0">
                <a:solidFill>
                  <a:srgbClr val="FF0000"/>
                </a:solidFill>
              </a:rPr>
              <a:t>SAYILARI YUVARLAMAK:</a:t>
            </a:r>
          </a:p>
          <a:p>
            <a:r>
              <a:rPr lang="tr-TR" sz="2000" b="1" dirty="0" smtClean="0">
                <a:solidFill>
                  <a:srgbClr val="FF0000"/>
                </a:solidFill>
              </a:rPr>
              <a:t>a) </a:t>
            </a:r>
            <a:r>
              <a:rPr lang="tr-TR" sz="2000" b="1" dirty="0" smtClean="0"/>
              <a:t>Doğal</a:t>
            </a:r>
            <a:r>
              <a:rPr lang="tr-TR" sz="2400" b="1" dirty="0" smtClean="0">
                <a:solidFill>
                  <a:srgbClr val="FF0000"/>
                </a:solidFill>
              </a:rPr>
              <a:t> </a:t>
            </a:r>
            <a:r>
              <a:rPr lang="tr-TR" b="1" dirty="0" smtClean="0"/>
              <a:t>Sayılarla </a:t>
            </a:r>
            <a:r>
              <a:rPr lang="tr-TR" b="1" dirty="0"/>
              <a:t>ilgili "yuvarlama" yapmak için yuvarlama yapılacak olan </a:t>
            </a:r>
            <a:r>
              <a:rPr lang="tr-TR" b="1" dirty="0" smtClean="0"/>
              <a:t>basamağın sağındaki </a:t>
            </a:r>
            <a:r>
              <a:rPr lang="tr-TR" b="1" dirty="0"/>
              <a:t>rakama bakılır. Bu rakam 5 veya 5'ten büyük ise yuvarlama </a:t>
            </a:r>
            <a:r>
              <a:rPr lang="tr-TR" b="1" dirty="0" smtClean="0"/>
              <a:t>yapılacak basamaktaki </a:t>
            </a:r>
            <a:r>
              <a:rPr lang="tr-TR" b="1" dirty="0"/>
              <a:t>rakam "1" artırılır, 5'ten küçük ise aynen bırakılır. Her iki </a:t>
            </a:r>
            <a:r>
              <a:rPr lang="tr-TR" b="1" dirty="0" smtClean="0"/>
              <a:t>durumda da </a:t>
            </a:r>
            <a:r>
              <a:rPr lang="tr-TR" b="1" dirty="0"/>
              <a:t>yuvarlama yapıldıktan sonra yuvarlama yapılan basamağın sağındaki </a:t>
            </a:r>
            <a:r>
              <a:rPr lang="tr-TR" b="1" dirty="0" smtClean="0"/>
              <a:t>rakam  / rakamlar </a:t>
            </a:r>
            <a:r>
              <a:rPr lang="tr-TR" b="1" dirty="0"/>
              <a:t>yerine "0" yazılır</a:t>
            </a:r>
            <a:r>
              <a:rPr lang="tr-TR" b="1" dirty="0" smtClean="0"/>
              <a:t>.</a:t>
            </a:r>
          </a:p>
          <a:p>
            <a:endParaRPr lang="tr-TR" sz="2000" b="1" dirty="0" smtClean="0">
              <a:solidFill>
                <a:srgbClr val="FF0000"/>
              </a:solidFill>
            </a:endParaRPr>
          </a:p>
          <a:p>
            <a:r>
              <a:rPr lang="tr-TR" sz="2000" b="1" dirty="0" smtClean="0">
                <a:solidFill>
                  <a:srgbClr val="FF0000"/>
                </a:solidFill>
              </a:rPr>
              <a:t>A-1) </a:t>
            </a:r>
            <a:r>
              <a:rPr lang="tr-TR" sz="2000" b="1" dirty="0" smtClean="0"/>
              <a:t>En yakın onluğa yuvarlamak için sayının en son basamağı 1,2,3,4 ise sayı aşağı onluğa,5,6,7,8,9 ise sayı yukarı onluğa yuvarlanır.</a:t>
            </a:r>
          </a:p>
          <a:p>
            <a:endParaRPr lang="tr-TR" sz="2000" b="1" dirty="0" smtClean="0"/>
          </a:p>
          <a:p>
            <a:r>
              <a:rPr lang="tr-TR" sz="2000" b="1" dirty="0" smtClean="0">
                <a:solidFill>
                  <a:srgbClr val="FF0000"/>
                </a:solidFill>
              </a:rPr>
              <a:t>A-2) </a:t>
            </a:r>
            <a:r>
              <a:rPr lang="tr-TR" sz="2000" b="1" dirty="0" smtClean="0"/>
              <a:t>En yakın yüzlüğe yuvarlamak için sayının en son iki basamağı 50 den küçük ise sayı aşağı yüzlüğe,50 ve 50 den büyük ise sayı yukarı yüzlüğe yuvarlanır.</a:t>
            </a:r>
          </a:p>
          <a:p>
            <a:endParaRPr lang="tr-TR" sz="2000" b="1" dirty="0" smtClean="0"/>
          </a:p>
          <a:p>
            <a:r>
              <a:rPr lang="tr-TR" sz="2000" b="1" dirty="0" smtClean="0">
                <a:solidFill>
                  <a:srgbClr val="FF0000"/>
                </a:solidFill>
              </a:rPr>
              <a:t>A-3) </a:t>
            </a:r>
            <a:r>
              <a:rPr lang="tr-TR" sz="2000" b="1" dirty="0" smtClean="0"/>
              <a:t>En yakın binliğe yuvarlamak için sayının en son üç basamağı 500 den küçük ise sayı aşağı binliğe,500 ve 500 den büyük ise sayı yukarı binliğe yuvarlanır.</a:t>
            </a:r>
            <a:endParaRPr lang="tr-TR" sz="2000" b="1" dirty="0"/>
          </a:p>
        </p:txBody>
      </p:sp>
      <p:sp>
        <p:nvSpPr>
          <p:cNvPr id="3" name="Dikdörtgen 2"/>
          <p:cNvSpPr/>
          <p:nvPr/>
        </p:nvSpPr>
        <p:spPr>
          <a:xfrm>
            <a:off x="108361" y="116632"/>
            <a:ext cx="8856984" cy="1815882"/>
          </a:xfrm>
          <a:prstGeom prst="rect">
            <a:avLst/>
          </a:prstGeom>
          <a:ln>
            <a:solidFill>
              <a:srgbClr val="FF0000"/>
            </a:solidFill>
          </a:ln>
        </p:spPr>
        <p:txBody>
          <a:bodyPr wrap="square">
            <a:spAutoFit/>
          </a:bodyPr>
          <a:lstStyle/>
          <a:p>
            <a:r>
              <a:rPr lang="tr-TR" sz="2400" b="1" dirty="0" smtClean="0">
                <a:solidFill>
                  <a:srgbClr val="FF0000"/>
                </a:solidFill>
              </a:rPr>
              <a:t>TOPLAMA İŞLEMİNDE TAHMİN: </a:t>
            </a:r>
          </a:p>
          <a:p>
            <a:r>
              <a:rPr lang="tr-TR" sz="2400" b="1" dirty="0"/>
              <a:t>	</a:t>
            </a:r>
            <a:r>
              <a:rPr lang="tr-TR" sz="2000" b="1" dirty="0" smtClean="0"/>
              <a:t>Toplama işleminde tahmin yapmak için doğal sayılar;</a:t>
            </a:r>
          </a:p>
          <a:p>
            <a:pPr marL="457200" indent="-457200">
              <a:buAutoNum type="alphaLcParenR"/>
            </a:pPr>
            <a:r>
              <a:rPr lang="tr-TR" sz="2000" b="1" dirty="0" smtClean="0"/>
              <a:t>En yakın onluğa, </a:t>
            </a:r>
          </a:p>
          <a:p>
            <a:pPr marL="457200" indent="-457200">
              <a:buAutoNum type="alphaLcParenR"/>
            </a:pPr>
            <a:r>
              <a:rPr lang="tr-TR" sz="2000" b="1" dirty="0" smtClean="0"/>
              <a:t>En yakın yüzlüğe,</a:t>
            </a:r>
          </a:p>
          <a:p>
            <a:pPr marL="457200" indent="-457200">
              <a:buAutoNum type="alphaLcParenR"/>
            </a:pPr>
            <a:r>
              <a:rPr lang="tr-TR" sz="2000" b="1" dirty="0" smtClean="0"/>
              <a:t>En yakın binliğe yuvarlanır.</a:t>
            </a:r>
            <a:r>
              <a:rPr lang="tr-TR" sz="2400" b="1" dirty="0"/>
              <a:t>	</a:t>
            </a:r>
            <a:endParaRPr lang="tr-TR" b="1" dirty="0"/>
          </a:p>
        </p:txBody>
      </p:sp>
      <p:sp>
        <p:nvSpPr>
          <p:cNvPr id="4" name="Metin kutusu 3"/>
          <p:cNvSpPr txBox="1"/>
          <p:nvPr/>
        </p:nvSpPr>
        <p:spPr>
          <a:xfrm>
            <a:off x="5609956" y="6457890"/>
            <a:ext cx="3534044" cy="400110"/>
          </a:xfrm>
          <a:prstGeom prst="rect">
            <a:avLst/>
          </a:prstGeom>
          <a:noFill/>
        </p:spPr>
        <p:txBody>
          <a:bodyPr wrap="none" rtlCol="0">
            <a:spAutoFit/>
          </a:bodyPr>
          <a:lstStyle/>
          <a:p>
            <a:r>
              <a:rPr lang="tr-TR" sz="2000" b="1" dirty="0" smtClean="0"/>
              <a:t>omeraskerden@hotmail.com.tr</a:t>
            </a:r>
            <a:endParaRPr lang="tr-TR" sz="2000" b="1" dirty="0"/>
          </a:p>
        </p:txBody>
      </p:sp>
    </p:spTree>
    <p:extLst>
      <p:ext uri="{BB962C8B-B14F-4D97-AF65-F5344CB8AC3E}">
        <p14:creationId xmlns:p14="http://schemas.microsoft.com/office/powerpoint/2010/main" val="31102121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fade">
                                      <p:cBhvr>
                                        <p:cTn id="14" dur="1000"/>
                                        <p:tgtEl>
                                          <p:spTgt spid="2"/>
                                        </p:tgtEl>
                                      </p:cBhvr>
                                    </p:animEffect>
                                    <p:anim calcmode="lin" valueType="num">
                                      <p:cBhvr>
                                        <p:cTn id="15" dur="1000" fill="hold"/>
                                        <p:tgtEl>
                                          <p:spTgt spid="2"/>
                                        </p:tgtEl>
                                        <p:attrNameLst>
                                          <p:attrName>ppt_x</p:attrName>
                                        </p:attrNameLst>
                                      </p:cBhvr>
                                      <p:tavLst>
                                        <p:tav tm="0">
                                          <p:val>
                                            <p:strVal val="#ppt_x"/>
                                          </p:val>
                                        </p:tav>
                                        <p:tav tm="100000">
                                          <p:val>
                                            <p:strVal val="#ppt_x"/>
                                          </p:val>
                                        </p:tav>
                                      </p:tavLst>
                                    </p:anim>
                                    <p:anim calcmode="lin" valueType="num">
                                      <p:cBhvr>
                                        <p:cTn id="16"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1808" y="164501"/>
            <a:ext cx="5458148" cy="25241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12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933152" y="164500"/>
            <a:ext cx="3038520" cy="25241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124"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69886" y="3212976"/>
            <a:ext cx="6933000" cy="289763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Metin kutusu 4"/>
          <p:cNvSpPr txBox="1"/>
          <p:nvPr/>
        </p:nvSpPr>
        <p:spPr>
          <a:xfrm>
            <a:off x="5609956" y="6457890"/>
            <a:ext cx="3534044" cy="400110"/>
          </a:xfrm>
          <a:prstGeom prst="rect">
            <a:avLst/>
          </a:prstGeom>
          <a:noFill/>
        </p:spPr>
        <p:txBody>
          <a:bodyPr wrap="none" rtlCol="0">
            <a:spAutoFit/>
          </a:bodyPr>
          <a:lstStyle/>
          <a:p>
            <a:r>
              <a:rPr lang="tr-TR" sz="2000" b="1" dirty="0" smtClean="0"/>
              <a:t>omeraskerden@hotmail.com.tr</a:t>
            </a:r>
            <a:endParaRPr lang="tr-TR" sz="2000" b="1" dirty="0"/>
          </a:p>
        </p:txBody>
      </p:sp>
    </p:spTree>
    <p:extLst>
      <p:ext uri="{BB962C8B-B14F-4D97-AF65-F5344CB8AC3E}">
        <p14:creationId xmlns:p14="http://schemas.microsoft.com/office/powerpoint/2010/main" val="14148689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122"/>
                                        </p:tgtEl>
                                        <p:attrNameLst>
                                          <p:attrName>style.visibility</p:attrName>
                                        </p:attrNameLst>
                                      </p:cBhvr>
                                      <p:to>
                                        <p:strVal val="visible"/>
                                      </p:to>
                                    </p:set>
                                    <p:animEffect transition="in" filter="fade">
                                      <p:cBhvr>
                                        <p:cTn id="7" dur="1000"/>
                                        <p:tgtEl>
                                          <p:spTgt spid="5122"/>
                                        </p:tgtEl>
                                      </p:cBhvr>
                                    </p:animEffect>
                                    <p:anim calcmode="lin" valueType="num">
                                      <p:cBhvr>
                                        <p:cTn id="8" dur="1000" fill="hold"/>
                                        <p:tgtEl>
                                          <p:spTgt spid="5122"/>
                                        </p:tgtEl>
                                        <p:attrNameLst>
                                          <p:attrName>ppt_x</p:attrName>
                                        </p:attrNameLst>
                                      </p:cBhvr>
                                      <p:tavLst>
                                        <p:tav tm="0">
                                          <p:val>
                                            <p:strVal val="#ppt_x"/>
                                          </p:val>
                                        </p:tav>
                                        <p:tav tm="100000">
                                          <p:val>
                                            <p:strVal val="#ppt_x"/>
                                          </p:val>
                                        </p:tav>
                                      </p:tavLst>
                                    </p:anim>
                                    <p:anim calcmode="lin" valueType="num">
                                      <p:cBhvr>
                                        <p:cTn id="9" dur="1000" fill="hold"/>
                                        <p:tgtEl>
                                          <p:spTgt spid="512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5123"/>
                                        </p:tgtEl>
                                        <p:attrNameLst>
                                          <p:attrName>style.visibility</p:attrName>
                                        </p:attrNameLst>
                                      </p:cBhvr>
                                      <p:to>
                                        <p:strVal val="visible"/>
                                      </p:to>
                                    </p:set>
                                    <p:animEffect transition="in" filter="fade">
                                      <p:cBhvr>
                                        <p:cTn id="14" dur="1000"/>
                                        <p:tgtEl>
                                          <p:spTgt spid="5123"/>
                                        </p:tgtEl>
                                      </p:cBhvr>
                                    </p:animEffect>
                                    <p:anim calcmode="lin" valueType="num">
                                      <p:cBhvr>
                                        <p:cTn id="15" dur="1000" fill="hold"/>
                                        <p:tgtEl>
                                          <p:spTgt spid="5123"/>
                                        </p:tgtEl>
                                        <p:attrNameLst>
                                          <p:attrName>ppt_x</p:attrName>
                                        </p:attrNameLst>
                                      </p:cBhvr>
                                      <p:tavLst>
                                        <p:tav tm="0">
                                          <p:val>
                                            <p:strVal val="#ppt_x"/>
                                          </p:val>
                                        </p:tav>
                                        <p:tav tm="100000">
                                          <p:val>
                                            <p:strVal val="#ppt_x"/>
                                          </p:val>
                                        </p:tav>
                                      </p:tavLst>
                                    </p:anim>
                                    <p:anim calcmode="lin" valueType="num">
                                      <p:cBhvr>
                                        <p:cTn id="16" dur="1000" fill="hold"/>
                                        <p:tgtEl>
                                          <p:spTgt spid="5123"/>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5124"/>
                                        </p:tgtEl>
                                        <p:attrNameLst>
                                          <p:attrName>style.visibility</p:attrName>
                                        </p:attrNameLst>
                                      </p:cBhvr>
                                      <p:to>
                                        <p:strVal val="visible"/>
                                      </p:to>
                                    </p:set>
                                    <p:animEffect transition="in" filter="fade">
                                      <p:cBhvr>
                                        <p:cTn id="21" dur="1000"/>
                                        <p:tgtEl>
                                          <p:spTgt spid="5124"/>
                                        </p:tgtEl>
                                      </p:cBhvr>
                                    </p:animEffect>
                                    <p:anim calcmode="lin" valueType="num">
                                      <p:cBhvr>
                                        <p:cTn id="22" dur="1000" fill="hold"/>
                                        <p:tgtEl>
                                          <p:spTgt spid="5124"/>
                                        </p:tgtEl>
                                        <p:attrNameLst>
                                          <p:attrName>ppt_x</p:attrName>
                                        </p:attrNameLst>
                                      </p:cBhvr>
                                      <p:tavLst>
                                        <p:tav tm="0">
                                          <p:val>
                                            <p:strVal val="#ppt_x"/>
                                          </p:val>
                                        </p:tav>
                                        <p:tav tm="100000">
                                          <p:val>
                                            <p:strVal val="#ppt_x"/>
                                          </p:val>
                                        </p:tav>
                                      </p:tavLst>
                                    </p:anim>
                                    <p:anim calcmode="lin" valueType="num">
                                      <p:cBhvr>
                                        <p:cTn id="23" dur="1000" fill="hold"/>
                                        <p:tgtEl>
                                          <p:spTgt spid="512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143</TotalTime>
  <Words>602</Words>
  <Application>Microsoft Office PowerPoint</Application>
  <PresentationFormat>Ekran Gösterisi (4:3)</PresentationFormat>
  <Paragraphs>70</Paragraphs>
  <Slides>15</Slides>
  <Notes>0</Notes>
  <HiddenSlides>0</HiddenSlides>
  <MMClips>0</MMClips>
  <ScaleCrop>false</ScaleCrop>
  <HeadingPairs>
    <vt:vector size="4" baseType="variant">
      <vt:variant>
        <vt:lpstr>Tema</vt:lpstr>
      </vt:variant>
      <vt:variant>
        <vt:i4>1</vt:i4>
      </vt:variant>
      <vt:variant>
        <vt:lpstr>Slayt Başlıkları</vt:lpstr>
      </vt:variant>
      <vt:variant>
        <vt:i4>15</vt:i4>
      </vt:variant>
    </vt:vector>
  </HeadingPairs>
  <TitlesOfParts>
    <vt:vector size="16" baseType="lpstr">
      <vt:lpstr>Ofis Teması</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Sunusu</dc:title>
  <dc:creator>heronmatematik@hotmail.com</dc:creator>
  <cp:lastModifiedBy>heronmatematik@hotmail.com</cp:lastModifiedBy>
  <cp:revision>30</cp:revision>
  <dcterms:created xsi:type="dcterms:W3CDTF">2013-10-18T17:47:26Z</dcterms:created>
  <dcterms:modified xsi:type="dcterms:W3CDTF">2013-10-19T06:21:26Z</dcterms:modified>
</cp:coreProperties>
</file>